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2" r:id="rId1"/>
  </p:sldMasterIdLst>
  <p:notesMasterIdLst>
    <p:notesMasterId r:id="rId14"/>
  </p:notesMasterIdLst>
  <p:handoutMasterIdLst>
    <p:handoutMasterId r:id="rId15"/>
  </p:handoutMasterIdLst>
  <p:sldIdLst>
    <p:sldId id="341" r:id="rId2"/>
    <p:sldId id="390" r:id="rId3"/>
    <p:sldId id="396" r:id="rId4"/>
    <p:sldId id="395" r:id="rId5"/>
    <p:sldId id="409" r:id="rId6"/>
    <p:sldId id="411" r:id="rId7"/>
    <p:sldId id="401" r:id="rId8"/>
    <p:sldId id="413" r:id="rId9"/>
    <p:sldId id="414" r:id="rId10"/>
    <p:sldId id="412" r:id="rId11"/>
    <p:sldId id="415" r:id="rId12"/>
    <p:sldId id="405" r:id="rId1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3CD74"/>
    <a:srgbClr val="BA0003"/>
    <a:srgbClr val="62139E"/>
    <a:srgbClr val="219797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0" autoAdjust="0"/>
    <p:restoredTop sz="94700" autoAdjust="0"/>
  </p:normalViewPr>
  <p:slideViewPr>
    <p:cSldViewPr>
      <p:cViewPr varScale="1">
        <p:scale>
          <a:sx n="72" d="100"/>
          <a:sy n="72" d="100"/>
        </p:scale>
        <p:origin x="12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627" cy="49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609" y="0"/>
            <a:ext cx="2918627" cy="49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986"/>
            <a:ext cx="2918627" cy="49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609" y="9371986"/>
            <a:ext cx="2918627" cy="49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Verdana" pitchFamily="34" charset="0"/>
              </a:defRPr>
            </a:lvl1pPr>
          </a:lstStyle>
          <a:p>
            <a:fld id="{0C78BD82-33C6-4305-AFDF-2E4F73F4E80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962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0155" cy="49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081" y="0"/>
            <a:ext cx="2920155" cy="49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8188"/>
            <a:ext cx="4932363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83" y="4686836"/>
            <a:ext cx="5387999" cy="444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0298"/>
            <a:ext cx="2920155" cy="49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081" y="9370298"/>
            <a:ext cx="2920155" cy="49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6AE09DC7-0D43-49BB-A9CF-DD3B20DED85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20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FCF22-F4B1-45BA-9327-5A707DC3FD5D}" type="slidenum">
              <a:rPr lang="tr-TR"/>
              <a:pPr/>
              <a:t>1</a:t>
            </a:fld>
            <a:endParaRPr lang="tr-T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12710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E44CCC-4E99-4727-A373-B0E136F7E67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08D11-ABDE-4F69-8B0C-449739BEC4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E2E13-342B-4240-B1A0-D079C8341E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77F59-9D05-40A2-9FB2-B700CFCD0B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E5828-21CA-4216-A06B-960A047336C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9CC6C-F6C7-441D-97E7-3B085D4782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63E66-064B-4EC2-A717-3FDD038A3F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A41C-7A4E-4A74-8A6F-A9DFC179AD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81174-82A7-4489-B9AA-7AE1E30818B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BDEFF-190B-4A19-819E-6B29C49AD3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D7991E-9383-4189-B8A3-09435A92F9C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6CF7DA-ABBB-4EC9-A5BD-B81E2E937D4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3" r:id="rId1"/>
    <p:sldLayoutId id="2147484294" r:id="rId2"/>
    <p:sldLayoutId id="2147484295" r:id="rId3"/>
    <p:sldLayoutId id="2147484296" r:id="rId4"/>
    <p:sldLayoutId id="2147484297" r:id="rId5"/>
    <p:sldLayoutId id="2147484298" r:id="rId6"/>
    <p:sldLayoutId id="2147484299" r:id="rId7"/>
    <p:sldLayoutId id="2147484300" r:id="rId8"/>
    <p:sldLayoutId id="2147484301" r:id="rId9"/>
    <p:sldLayoutId id="2147484302" r:id="rId10"/>
    <p:sldLayoutId id="214748430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500042"/>
            <a:ext cx="8064896" cy="109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tr-TR" sz="3200" b="1" dirty="0" smtClean="0">
                <a:latin typeface="Calibri" pitchFamily="34" charset="0"/>
                <a:cs typeface="Times New Roman" pitchFamily="18" charset="0"/>
              </a:rPr>
              <a:t>KIRGIZİSTAN-TÜRKİYE MANAS ÜNİVERSİTESİ</a:t>
            </a:r>
            <a:br>
              <a:rPr lang="tr-TR" sz="3200" b="1" dirty="0" smtClean="0">
                <a:latin typeface="Calibri" pitchFamily="34" charset="0"/>
                <a:cs typeface="Times New Roman" pitchFamily="18" charset="0"/>
              </a:rPr>
            </a:br>
            <a:r>
              <a:rPr lang="tr-TR" sz="3200" b="1" dirty="0" smtClean="0">
                <a:latin typeface="Calibri" pitchFamily="34" charset="0"/>
                <a:cs typeface="Times New Roman" pitchFamily="18" charset="0"/>
              </a:rPr>
              <a:t>PERSONEL DAİRESİ BAŞKANLIĞI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2880232"/>
            <a:ext cx="7000924" cy="1152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tr-TR" sz="3200" b="1" dirty="0" smtClean="0">
                <a:latin typeface="Calibri" pitchFamily="34" charset="0"/>
                <a:cs typeface="Times New Roman" pitchFamily="18" charset="0"/>
              </a:rPr>
              <a:t>İDARİ DEĞERLENDİRME TOPLANTISI</a:t>
            </a:r>
            <a:endPara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tr-TR" sz="28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“Geleceğe… En İyiye…”</a:t>
            </a:r>
          </a:p>
          <a:p>
            <a:pPr algn="ctr" eaLnBrk="1" hangingPunct="1"/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Nisan 2016</a:t>
            </a:r>
          </a:p>
        </p:txBody>
      </p:sp>
      <p:sp>
        <p:nvSpPr>
          <p:cNvPr id="5" name="4 Dikdörtgen"/>
          <p:cNvSpPr/>
          <p:nvPr/>
        </p:nvSpPr>
        <p:spPr>
          <a:xfrm>
            <a:off x="0" y="2000240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1714488"/>
            <a:ext cx="8321578" cy="4572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0000" marR="0" lvl="0" indent="-360000" algn="just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tr-TR" sz="273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Her türlü evrak akışının aksatılmadan yerine getirilmesi,</a:t>
            </a:r>
          </a:p>
          <a:p>
            <a:pPr marL="360000" marR="0" lvl="0" indent="-360000" algn="just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tr-TR" sz="273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Kendi isteği ile ya da birimlerden gelen görüş ve talepler üzerine Yönetim Kurulu ve/veya Senato Kararları uyarınca görevinden ayrılacak personelin ilişik kesme işlemlerinin yapılması,</a:t>
            </a:r>
          </a:p>
          <a:p>
            <a:pPr marL="360000" marR="0" lvl="0" indent="-360000" algn="just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tr-TR" sz="273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2016-2017 eğitim-öğretim yılı için 2547 sayılı Kanun’un 39’uncu maddesi uyarınca ilk defa görevlendirilecekler ile açıktan atanacak Türkiye Cumhuriyeti ve diğer ülke vatandaşlarının ilk geliş işlemlerinin yapılması,</a:t>
            </a:r>
            <a:endParaRPr kumimoji="0" lang="tr-TR" sz="273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86808" cy="9286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2015-2016 EĞİTİM-ÖĞRETİM YILI YAZ ÇALIŞMA PLANI</a:t>
            </a:r>
            <a:endParaRPr lang="tr-TR" sz="2400" b="1" dirty="0">
              <a:effectLst/>
              <a:latin typeface="Calibri" panose="020F0502020204030204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0" y="1357298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1714488"/>
            <a:ext cx="8321578" cy="47863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0000" marR="0" lvl="0" indent="-360000" algn="just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tr-TR" sz="2600" dirty="0" smtClean="0">
                <a:latin typeface="Calibri" panose="020F0502020204030204" pitchFamily="34" charset="0"/>
              </a:rPr>
              <a:t>Yeni eğitim-öğretim yılı ile ilgili ihtiyaç duyulabilecek diğer konularda gerekli çalışmaların yapılması ve işlemlerin gerçekleştirilmesi.</a:t>
            </a:r>
          </a:p>
          <a:p>
            <a:pPr marL="360000" indent="-360000" algn="just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tr-TR" sz="2600" dirty="0" smtClean="0">
                <a:latin typeface="Calibri" panose="020F0502020204030204" pitchFamily="34" charset="0"/>
              </a:rPr>
              <a:t>Başkanlığımız web alanı ile Üniversitemiz e-Mevzuatının periyodik olarak güncellenmesi,</a:t>
            </a:r>
          </a:p>
          <a:p>
            <a:pPr marL="360000" lvl="0" indent="-360000" algn="just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tr-TR" sz="2600" dirty="0" smtClean="0">
                <a:latin typeface="Calibri" panose="020F0502020204030204" pitchFamily="34" charset="0"/>
              </a:rPr>
              <a:t>2016-2017 eğitim-öğretim yılı </a:t>
            </a:r>
            <a:r>
              <a:rPr lang="tr-TR" sz="2600" dirty="0" smtClean="0">
                <a:latin typeface="Calibri" panose="020F0502020204030204" pitchFamily="34" charset="0"/>
              </a:rPr>
              <a:t>Bahar Yarıyılında </a:t>
            </a:r>
            <a:r>
              <a:rPr lang="tr-TR" sz="2600" dirty="0" smtClean="0">
                <a:latin typeface="Calibri" panose="020F0502020204030204" pitchFamily="34" charset="0"/>
              </a:rPr>
              <a:t>YÖKSİS Entegrasyonu kapsamında Üniversitemiz öğretim elemanlarının sistemdeki bilgilerinin güncellenmesi,</a:t>
            </a:r>
          </a:p>
          <a:p>
            <a:pPr marL="360000" indent="-360000" algn="just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tr-TR" sz="2600" dirty="0" smtClean="0">
                <a:latin typeface="Calibri" panose="020F0502020204030204" pitchFamily="34" charset="0"/>
                <a:cs typeface="Times New Roman" pitchFamily="18" charset="0"/>
              </a:rPr>
              <a:t>Yürütülen tüm iş ve işlemlerin 2015-2016 eğitim-öğretim yılı çalışma takvimine uygun olarak takibi ve yürütülmesi</a:t>
            </a:r>
            <a:r>
              <a:rPr lang="tr-TR" sz="2600" dirty="0" smtClean="0">
                <a:latin typeface="Calibri" panose="020F0502020204030204" pitchFamily="34" charset="0"/>
                <a:cs typeface="Times New Roman" pitchFamily="18" charset="0"/>
              </a:rPr>
              <a:t>.</a:t>
            </a:r>
            <a:endParaRPr lang="tr-TR" sz="2000" dirty="0" smtClean="0">
              <a:latin typeface="Calibri" panose="020F0502020204030204" pitchFamily="34" charset="0"/>
            </a:endParaRPr>
          </a:p>
          <a:p>
            <a:pPr marL="360000" marR="0" lvl="0" indent="-3600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60000" marR="0" lvl="0" indent="-3600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1357298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596" y="214290"/>
            <a:ext cx="8286808" cy="9286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2015-2016 EĞİTİM-ÖĞRETİM YILI YAZ ÇALIŞMA PLANI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051720" y="2518971"/>
            <a:ext cx="49685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İLGİNİZE </a:t>
            </a:r>
            <a:r>
              <a:rPr lang="tr-TR" sz="44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TEŞEKKÜR ERDERİZ…</a:t>
            </a:r>
            <a:endParaRPr lang="tr-TR" sz="4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286000" y="483913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000" b="1" dirty="0">
                <a:latin typeface="Calibri" pitchFamily="34" charset="0"/>
                <a:cs typeface="Times New Roman" pitchFamily="18" charset="0"/>
              </a:rPr>
              <a:t>b</a:t>
            </a:r>
            <a:r>
              <a:rPr lang="tr-TR" sz="2000" b="1" dirty="0" smtClean="0">
                <a:latin typeface="Calibri" pitchFamily="34" charset="0"/>
                <a:cs typeface="Times New Roman" pitchFamily="18" charset="0"/>
              </a:rPr>
              <a:t>ilgi.personel@manas.edu.kg</a:t>
            </a:r>
            <a:r>
              <a:rPr lang="tr-TR" sz="20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tr-TR" sz="2000" b="1" dirty="0">
                <a:latin typeface="Calibri" pitchFamily="34" charset="0"/>
                <a:cs typeface="Times New Roman" pitchFamily="18" charset="0"/>
              </a:rPr>
            </a:br>
            <a:r>
              <a:rPr lang="tr-TR" sz="2000" b="1" dirty="0">
                <a:latin typeface="Calibri" pitchFamily="34" charset="0"/>
                <a:cs typeface="Times New Roman" pitchFamily="18" charset="0"/>
              </a:rPr>
              <a:t>www.manas.edu.kg</a:t>
            </a:r>
            <a:endParaRPr lang="tr-TR" sz="2000" b="1" dirty="0">
              <a:latin typeface="Calibri" pitchFamily="34" charset="0"/>
            </a:endParaRPr>
          </a:p>
        </p:txBody>
      </p:sp>
      <p:sp>
        <p:nvSpPr>
          <p:cNvPr id="9" name="3 Dikdörtgen"/>
          <p:cNvSpPr/>
          <p:nvPr/>
        </p:nvSpPr>
        <p:spPr>
          <a:xfrm>
            <a:off x="0" y="1357298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47564" y="338501"/>
            <a:ext cx="7848872" cy="7862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tr-TR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PERSONEL DAİRESİ BAŞKANLIĞI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8384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GÜNDEM</a:t>
            </a:r>
            <a:endParaRPr lang="tr-TR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56792"/>
            <a:ext cx="8215370" cy="48726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0000" indent="-252000" algn="just">
              <a:lnSpc>
                <a:spcPct val="110000"/>
              </a:lnSpc>
              <a:spcBef>
                <a:spcPts val="800"/>
              </a:spcBef>
            </a:pPr>
            <a:endParaRPr lang="tr-TR" dirty="0" smtClean="0">
              <a:latin typeface="Calibri" panose="020F0502020204030204" pitchFamily="34" charset="0"/>
            </a:endParaRPr>
          </a:p>
          <a:p>
            <a:pPr marL="360000" indent="-252000" algn="just">
              <a:lnSpc>
                <a:spcPct val="114000"/>
              </a:lnSpc>
              <a:spcBef>
                <a:spcPts val="800"/>
              </a:spcBef>
              <a:spcAft>
                <a:spcPts val="600"/>
              </a:spcAft>
            </a:pPr>
            <a:r>
              <a:rPr lang="tr-TR" dirty="0" smtClean="0">
                <a:latin typeface="Calibri" panose="020F0502020204030204" pitchFamily="34" charset="0"/>
              </a:rPr>
              <a:t>Genel konularda </a:t>
            </a:r>
            <a:r>
              <a:rPr lang="tr-TR" dirty="0">
                <a:latin typeface="Calibri" panose="020F0502020204030204" pitchFamily="34" charset="0"/>
              </a:rPr>
              <a:t>b</a:t>
            </a:r>
            <a:r>
              <a:rPr lang="tr-TR" dirty="0" smtClean="0">
                <a:latin typeface="Calibri" panose="020F0502020204030204" pitchFamily="34" charset="0"/>
              </a:rPr>
              <a:t>ilgi verilmesi,</a:t>
            </a:r>
          </a:p>
          <a:p>
            <a:pPr marL="360000" indent="-252000" algn="just">
              <a:lnSpc>
                <a:spcPct val="114000"/>
              </a:lnSpc>
              <a:spcBef>
                <a:spcPts val="800"/>
              </a:spcBef>
              <a:spcAft>
                <a:spcPts val="600"/>
              </a:spcAft>
            </a:pPr>
            <a:r>
              <a:rPr lang="tr-TR" dirty="0" smtClean="0">
                <a:latin typeface="Calibri" panose="020F0502020204030204" pitchFamily="34" charset="0"/>
              </a:rPr>
              <a:t>2015-2016 eğitim-öğretim yılı Güz ve Bahar Döneminde yapılan çalışmalar,</a:t>
            </a:r>
          </a:p>
          <a:p>
            <a:pPr marL="360000" indent="-252000" algn="just">
              <a:lnSpc>
                <a:spcPct val="114000"/>
              </a:lnSpc>
              <a:spcBef>
                <a:spcPts val="800"/>
              </a:spcBef>
              <a:spcAft>
                <a:spcPts val="600"/>
              </a:spcAft>
            </a:pPr>
            <a:r>
              <a:rPr lang="tr-TR" dirty="0" smtClean="0">
                <a:latin typeface="Calibri" panose="020F0502020204030204" pitchFamily="34" charset="0"/>
              </a:rPr>
              <a:t>2015-2016 </a:t>
            </a:r>
            <a:r>
              <a:rPr lang="tr-TR" dirty="0">
                <a:latin typeface="Calibri" panose="020F0502020204030204" pitchFamily="34" charset="0"/>
              </a:rPr>
              <a:t>eğitim-öğretim </a:t>
            </a:r>
            <a:r>
              <a:rPr lang="tr-TR" dirty="0" smtClean="0">
                <a:latin typeface="Calibri" panose="020F0502020204030204" pitchFamily="34" charset="0"/>
              </a:rPr>
              <a:t>yılı Yaz Dönemi çalışma planı, </a:t>
            </a:r>
          </a:p>
          <a:p>
            <a:pPr marL="360000" indent="-252000" algn="just">
              <a:lnSpc>
                <a:spcPct val="114000"/>
              </a:lnSpc>
              <a:spcBef>
                <a:spcPts val="800"/>
              </a:spcBef>
              <a:spcAft>
                <a:spcPts val="600"/>
              </a:spcAft>
            </a:pPr>
            <a:r>
              <a:rPr lang="tr-TR" dirty="0" smtClean="0">
                <a:latin typeface="Calibri" panose="020F0502020204030204" pitchFamily="34" charset="0"/>
              </a:rPr>
              <a:t>Dilek ve temenniler.</a:t>
            </a:r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1195378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349709"/>
              </p:ext>
            </p:extLst>
          </p:nvPr>
        </p:nvGraphicFramePr>
        <p:xfrm>
          <a:off x="467543" y="404663"/>
          <a:ext cx="8208917" cy="5909380"/>
        </p:xfrm>
        <a:graphic>
          <a:graphicData uri="http://schemas.openxmlformats.org/drawingml/2006/table">
            <a:tbl>
              <a:tblPr/>
              <a:tblGrid>
                <a:gridCol w="1531936"/>
                <a:gridCol w="498329"/>
                <a:gridCol w="498329"/>
                <a:gridCol w="498329"/>
                <a:gridCol w="498329"/>
                <a:gridCol w="498329"/>
                <a:gridCol w="498329"/>
                <a:gridCol w="498329"/>
                <a:gridCol w="65473"/>
                <a:gridCol w="531610"/>
                <a:gridCol w="531610"/>
                <a:gridCol w="664512"/>
                <a:gridCol w="298981"/>
                <a:gridCol w="431884"/>
                <a:gridCol w="664608"/>
              </a:tblGrid>
              <a:tr h="355004">
                <a:tc gridSpan="15">
                  <a:txBody>
                    <a:bodyPr/>
                    <a:lstStyle/>
                    <a:p>
                      <a:pPr algn="ctr" fontAlgn="t"/>
                      <a:endParaRPr lang="tr-TR" sz="900" b="1" i="0" u="none" strike="noStrike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KIRGIZİSTAN-TÜRKİYE MANAS ÜNİVERSİTESİ</a:t>
                      </a:r>
                    </a:p>
                  </a:txBody>
                  <a:tcPr marL="8816" marR="8816" marT="881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5004">
                <a:tc gridSpan="15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2015-2016 EĞİTİM-ÖĞRETİM YILI BAHAR DÖNEMİ AKADEMİK PERSONELİN UNVANA GÖRE SAYISAL DAĞILIMI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900" b="1" i="0" u="none" strike="noStrike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992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UNVANI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T.C.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K.C.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DİĞER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29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Y.Z.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D.S.Ü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Y.Z.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D.S.Ü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Y.Z.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D.S.Ü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Y.Z.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D.S.Ü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Rektör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Rektör Vekili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Rektör Yardımcısı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Prof.Dr.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Doç.Dr.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Yrd.Doç.Dr.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Öğr.Gör.Dr.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00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Öğr.Gör.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Okutman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Uzman (Akademik)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Arş.Gör.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4851"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TOPLAM     :     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156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227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47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89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385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47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102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928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GENEL TOPLAM       :</a:t>
                      </a:r>
                    </a:p>
                  </a:txBody>
                  <a:tcPr marL="8816" marR="8816" marT="88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534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816" marR="8816" marT="88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793394"/>
              </p:ext>
            </p:extLst>
          </p:nvPr>
        </p:nvGraphicFramePr>
        <p:xfrm>
          <a:off x="683567" y="476671"/>
          <a:ext cx="7776865" cy="5494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7"/>
                <a:gridCol w="936104"/>
                <a:gridCol w="1512168"/>
                <a:gridCol w="2016224"/>
                <a:gridCol w="2088232"/>
              </a:tblGrid>
              <a:tr h="9049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KIRGIZİSTAN-TÜRKİYE MANAS ÜNİVERSİTESİ</a:t>
                      </a:r>
                      <a:b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TAM ZAMANLI AKADEMİK VE İDARİ PERSONELİN SAYISAL DAĞILIMI VE ORANLARI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5123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2014-2015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Calibri" panose="020F0502020204030204" pitchFamily="34" charset="0"/>
                        </a:rPr>
                        <a:t>% (Ülke Bazında)</a:t>
                      </a:r>
                      <a:br>
                        <a:rPr lang="tr-TR" sz="1600" b="1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600" b="1" u="none" strike="noStrike" dirty="0">
                          <a:effectLst/>
                          <a:latin typeface="Calibri" panose="020F0502020204030204" pitchFamily="34" charset="0"/>
                        </a:rPr>
                        <a:t>(Akademik + İdari)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2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Calibri" panose="020F0502020204030204" pitchFamily="34" charset="0"/>
                        </a:rPr>
                        <a:t>AKADEMİK PERSONEL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T.Z.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T.C.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156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28,90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2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K.C.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227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70,81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2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Diğer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1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  <a:endParaRPr lang="tr-TR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  <a:endParaRPr lang="tr-TR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2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Calibri" panose="020F0502020204030204" pitchFamily="34" charset="0"/>
                        </a:rPr>
                        <a:t>İDARİ PERSONEL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T.Z.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T.C.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2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K.C.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263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1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  <a:endParaRPr lang="tr-TR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  <a:endParaRPr lang="tr-TR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2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GENEL TOPLAM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451371"/>
              </p:ext>
            </p:extLst>
          </p:nvPr>
        </p:nvGraphicFramePr>
        <p:xfrm>
          <a:off x="539552" y="332655"/>
          <a:ext cx="7920880" cy="6221568"/>
        </p:xfrm>
        <a:graphic>
          <a:graphicData uri="http://schemas.openxmlformats.org/drawingml/2006/table">
            <a:tbl>
              <a:tblPr/>
              <a:tblGrid>
                <a:gridCol w="831509"/>
                <a:gridCol w="905419"/>
                <a:gridCol w="2494523"/>
                <a:gridCol w="1644537"/>
                <a:gridCol w="2044892"/>
              </a:tblGrid>
              <a:tr h="55715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KIRGIZİSTAN-TÜRKİYE MANAS ÜNİVERSİTESİ</a:t>
                      </a:r>
                      <a:b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TÜM AKADEMİK VE İDARİ PERSONEL SAYILARI VE ORANLARI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40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2015-216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(Ülke Bazında)</a:t>
                      </a:r>
                      <a:b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(Akademik + İdari)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AKADEMİK PERSONEL</a:t>
                      </a:r>
                    </a:p>
                  </a:txBody>
                  <a:tcPr marL="7174" marR="7174" marT="71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T.C.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22,03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Yarı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 Saati Ücretli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K.C.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77,26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Yarı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 Saati Ücretli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Yarı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 Saati Ücretli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9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534</a:t>
                      </a:r>
                      <a:endParaRPr lang="tr-TR" sz="1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İDARİ PERSONEL</a:t>
                      </a:r>
                    </a:p>
                  </a:txBody>
                  <a:tcPr marL="7174" marR="7174" marT="71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T.C.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Geçici İşçi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Sözleşmeli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K.C.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Geçici İşçi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Sözleşmeli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55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  <a:endParaRPr lang="tr-TR" sz="1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860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GENEL 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985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0483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295852"/>
              </p:ext>
            </p:extLst>
          </p:nvPr>
        </p:nvGraphicFramePr>
        <p:xfrm>
          <a:off x="467541" y="548677"/>
          <a:ext cx="8208918" cy="5823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3205"/>
                <a:gridCol w="1205618"/>
                <a:gridCol w="1205618"/>
                <a:gridCol w="1205618"/>
                <a:gridCol w="1328859"/>
              </a:tblGrid>
              <a:tr h="900000"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KIRGIZİSTAN -TÜRKİYE MANAS ÜNİVERSİTESİ</a:t>
                      </a:r>
                      <a:br>
                        <a:rPr kumimoji="0" lang="tr-TR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tr-TR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2015-2016 EĞİTİM ÖĞRETİM YILINDA </a:t>
                      </a:r>
                      <a:r>
                        <a:rPr kumimoji="0" lang="tr-T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39’UNCU MADDE UYARINCA GÖREVLİ PERSONELİN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tr-T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BİRİM BAZINDA UNVANA GÖRE SAYISAL </a:t>
                      </a:r>
                      <a:r>
                        <a:rPr kumimoji="0" lang="tr-TR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DAĞILIMI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BİRİMİ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Prof</a:t>
                      </a:r>
                      <a:r>
                        <a:rPr kumimoji="0" lang="tr-TR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 Dr</a:t>
                      </a:r>
                      <a:r>
                        <a:rPr kumimoji="0" lang="tr-TR" sz="16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Doç</a:t>
                      </a:r>
                      <a:r>
                        <a:rPr kumimoji="0" lang="tr-TR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 Dr</a:t>
                      </a:r>
                      <a:r>
                        <a:rPr kumimoji="0" lang="tr-TR" sz="16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Yrd</a:t>
                      </a:r>
                      <a:r>
                        <a:rPr kumimoji="0" lang="tr-TR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 Doç. Dr</a:t>
                      </a:r>
                      <a:r>
                        <a:rPr kumimoji="0" lang="tr-TR" sz="16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Toplam</a:t>
                      </a:r>
                      <a:endParaRPr kumimoji="0" lang="tr-TR" sz="16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Edebiyat Fakültesi 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Fen Fakültesi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Güzel Sanatlar Fakültesi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İktisadi ve İdari Bilimler 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Fak.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İlahiyat Fakültesi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İletişim Fakültesi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Mühendislik Fakültesi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Veteriner Fakültesi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Ziraat Fakültesi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Beden</a:t>
                      </a:r>
                      <a:r>
                        <a:rPr kumimoji="0" lang="tr-TR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Eğitimi ve Spor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Y.O.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Turizm ve Otelcilik Y.O.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Meslek Yüksekokulu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tr-TR" sz="1800" b="1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 Toplam</a:t>
                      </a: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8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22</a:t>
                      </a:r>
                      <a:endParaRPr kumimoji="0" lang="tr-TR" sz="18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8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23</a:t>
                      </a:r>
                      <a:endParaRPr kumimoji="0" lang="tr-TR" sz="18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8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13</a:t>
                      </a:r>
                      <a:endParaRPr kumimoji="0" lang="tr-TR" sz="18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8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58</a:t>
                      </a:r>
                      <a:endParaRPr kumimoji="0" lang="tr-TR" sz="18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96" marR="8496" marT="8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116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Başlık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0960" cy="7858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2015-2016 Eğitim-Öğretim Yılı Güz Dönemi</a:t>
            </a:r>
            <a:b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</a:br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Aylık Sözleşme ile Görevlendirilen Personel Dağılımı (Ma</a:t>
            </a: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rt</a:t>
            </a:r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201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6</a:t>
            </a:r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)</a:t>
            </a: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285720" y="1071546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97524"/>
              </p:ext>
            </p:extLst>
          </p:nvPr>
        </p:nvGraphicFramePr>
        <p:xfrm>
          <a:off x="428596" y="1285860"/>
          <a:ext cx="8286808" cy="5444703"/>
        </p:xfrm>
        <a:graphic>
          <a:graphicData uri="http://schemas.openxmlformats.org/drawingml/2006/table">
            <a:tbl>
              <a:tblPr/>
              <a:tblGrid>
                <a:gridCol w="3950583"/>
                <a:gridCol w="1244850"/>
                <a:gridCol w="1369334"/>
                <a:gridCol w="1722041"/>
              </a:tblGrid>
              <a:tr h="24902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BİRİMİ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T.C.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K.C.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Rektörlük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Genel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Sekreterlik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Fen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Fakültesi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İletişim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Fakültesi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Ziraat Fakültesi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Mühendisli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Fakültesi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Veteriner Fakültesi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İktisadi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 İdari Bilimler Fakültesi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Güzel Sanatlar Fakültesi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27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27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Merkez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Müdürlükleri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Mevlana Değişim Programı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Beden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Eğitimi ve Spor Y.O.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Meslek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Y.O.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Destek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Hizmetleri Dairesi Bşk.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Öğrenci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İşleri Dairesi Bşk.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Sağlık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Kültür ve Spor Dairesi Bşk.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37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39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Kütüphane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 </a:t>
                      </a:r>
                      <a:r>
                        <a:rPr lang="tr-T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Doküm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Dairesi Bşk.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Strateji Geliştirme Dairesi</a:t>
                      </a:r>
                      <a:r>
                        <a:rPr lang="tr-TR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Bşk.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02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Yapı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İşleri Dairesi Bşk.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740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135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145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358246" cy="8572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2015-2016 EĞİTİM-ÖĞRETİM YILI </a:t>
            </a:r>
            <a:b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GÜZ VE BAHAR DÖNEMİNDE YAPILAN ÇALIŞMALAR</a:t>
            </a:r>
            <a:endParaRPr lang="tr-TR" sz="2400" b="1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1214422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28596" y="1500174"/>
            <a:ext cx="8321578" cy="51594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0000" marR="0" lvl="0" indent="-252000" algn="just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Personele ait günlük her türlü evrak akışı ile ilgili işlemler yapıldı ve bilgiler otomasyona girildi.</a:t>
            </a:r>
          </a:p>
          <a:p>
            <a:pPr marL="360000" marR="0" lvl="0" indent="-252000" algn="just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İlgili aylarda yapılan görevlendirme, atama, terfi, işe başlama/ayrılma vb. işlemler yapıldı ve bilgiler otomasyona girildi.</a:t>
            </a:r>
          </a:p>
          <a:p>
            <a:pPr marL="360000" marR="0" lvl="0" indent="-252000" algn="just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Aylık hizmet sözleşmeli olarak görevlendirilen personelin sözleşme ve ödemelerine ilişkin işlemler yapıldı.</a:t>
            </a:r>
          </a:p>
          <a:p>
            <a:pPr marL="360000" marR="0" lvl="0" indent="-252000" algn="just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İlgili aylara ait personel maaşlarının hesaplanması yapıldı ve Strateji Geliştirme Dairesi Başkanlığının kayıtlarına aktarıldı.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1214422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500174"/>
            <a:ext cx="8358246" cy="50720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0000" marR="0" lvl="0" indent="-252000" algn="just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Yükseköğretim</a:t>
            </a:r>
            <a:r>
              <a:rPr kumimoji="0" lang="tr-TR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Kanunu’nun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39’uncu maddesi uyarınca Üniversitemizde görev yapmakta olanlar ile aynı kanun uyarınca ilk defa görevlendirilecek olanların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işlemleri tamamlandı.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60000" marR="0" lvl="0" indent="-252000" algn="just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Başkanlığımız Otomasyon Programında Üniversitemiz mevzuatında yapılan değişikliklere uygun olarak güncellemeler yapıldı.</a:t>
            </a:r>
          </a:p>
          <a:p>
            <a:pPr marL="365760" indent="-283464" algn="just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tr-TR" sz="2800" dirty="0">
                <a:latin typeface="Calibri" panose="020F0502020204030204" pitchFamily="34" charset="0"/>
              </a:rPr>
              <a:t>2016-2017 eğitim-öğretim yılı </a:t>
            </a:r>
            <a:r>
              <a:rPr lang="tr-TR" sz="2800" dirty="0" smtClean="0">
                <a:latin typeface="Calibri" panose="020F0502020204030204" pitchFamily="34" charset="0"/>
              </a:rPr>
              <a:t>Güz Yarıyılı YÖKSİS </a:t>
            </a:r>
            <a:r>
              <a:rPr lang="tr-TR" sz="2800" dirty="0">
                <a:latin typeface="Calibri" panose="020F0502020204030204" pitchFamily="34" charset="0"/>
              </a:rPr>
              <a:t>Entegrasyonu kapsamında Üniversitemiz öğretim elemanlarının sistemdeki </a:t>
            </a:r>
            <a:r>
              <a:rPr lang="tr-TR" sz="2800" dirty="0" smtClean="0">
                <a:latin typeface="Calibri" panose="020F0502020204030204" pitchFamily="34" charset="0"/>
              </a:rPr>
              <a:t>bilgileri güncellendi.</a:t>
            </a:r>
            <a:endParaRPr lang="tr-TR" sz="2800" dirty="0">
              <a:latin typeface="Calibri" panose="020F0502020204030204" pitchFamily="34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28596" y="214290"/>
            <a:ext cx="8358246" cy="8572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2015-2016 EĞİTİM-ÖĞRETİM YILI </a:t>
            </a:r>
            <a:b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</a:b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GÜZ VE BAHAR DÖNEMİNDE YAPILAN ÇALIŞMALAR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4622</TotalTime>
  <Words>877</Words>
  <Application>Microsoft Office PowerPoint</Application>
  <PresentationFormat>Ekran Gösterisi (4:3)</PresentationFormat>
  <Paragraphs>468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Verdana</vt:lpstr>
      <vt:lpstr>Wingdings 2</vt:lpstr>
      <vt:lpstr>Gündönümü</vt:lpstr>
      <vt:lpstr>KIRGIZİSTAN-TÜRKİYE MANAS ÜNİVERSİTESİ PERSONEL DAİRESİ BAŞKANLIĞI</vt:lpstr>
      <vt:lpstr>GÜNDEM</vt:lpstr>
      <vt:lpstr>PowerPoint Sunusu</vt:lpstr>
      <vt:lpstr>PowerPoint Sunusu</vt:lpstr>
      <vt:lpstr>PowerPoint Sunusu</vt:lpstr>
      <vt:lpstr>PowerPoint Sunusu</vt:lpstr>
      <vt:lpstr>2015-2016 Eğitim-Öğretim Yılı Güz Dönemi  Aylık Sözleşme ile Görevlendirilen Personel Dağılımı (Mart 2016)</vt:lpstr>
      <vt:lpstr>2015-2016 EĞİTİM-ÖĞRETİM YILI  GÜZ VE BAHAR DÖNEMİNDE YAPILAN ÇALIŞMALAR</vt:lpstr>
      <vt:lpstr>PowerPoint Sunusu</vt:lpstr>
      <vt:lpstr>2015-2016 EĞİTİM-ÖĞRETİM YILI YAZ ÇALIŞMA PLANI</vt:lpstr>
      <vt:lpstr>PowerPoint Sunusu</vt:lpstr>
      <vt:lpstr>PowerPoint Sunusu</vt:lpstr>
    </vt:vector>
  </TitlesOfParts>
  <Company>ktmu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Hoş geldiniz!</dc:title>
  <dc:creator>Ayshegul</dc:creator>
  <cp:lastModifiedBy>Baskapan</cp:lastModifiedBy>
  <cp:revision>442</cp:revision>
  <cp:lastPrinted>2016-04-01T04:48:17Z</cp:lastPrinted>
  <dcterms:created xsi:type="dcterms:W3CDTF">2011-06-10T09:31:45Z</dcterms:created>
  <dcterms:modified xsi:type="dcterms:W3CDTF">2016-04-08T06:15:56Z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TC062562941055</vt:lpwstr>
  </property>
</Properties>
</file>