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5" r:id="rId3"/>
    <p:sldId id="257" r:id="rId4"/>
    <p:sldId id="258" r:id="rId5"/>
    <p:sldId id="259" r:id="rId6"/>
    <p:sldId id="260" r:id="rId7"/>
    <p:sldId id="261" r:id="rId8"/>
    <p:sldId id="266" r:id="rId9"/>
    <p:sldId id="262"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tr-TR"/>
  <c:chart>
    <c:title>
      <c:tx>
        <c:rich>
          <a:bodyPr/>
          <a:lstStyle/>
          <a:p>
            <a:pPr algn="ctr">
              <a:defRPr/>
            </a:pPr>
            <a:r>
              <a:rPr lang="en-US" dirty="0"/>
              <a:t>YILLARA GÖRE FİZİKİ KULLANIM </a:t>
            </a:r>
            <a:r>
              <a:rPr lang="en-US" dirty="0" smtClean="0"/>
              <a:t>ALANLARI</a:t>
            </a:r>
            <a:r>
              <a:rPr lang="tr-TR" baseline="0" dirty="0" smtClean="0"/>
              <a:t> </a:t>
            </a:r>
            <a:r>
              <a:rPr lang="tr-TR" dirty="0" smtClean="0"/>
              <a:t>(</a:t>
            </a:r>
            <a:r>
              <a:rPr lang="tr-TR" dirty="0" smtClean="0"/>
              <a:t>m</a:t>
            </a:r>
            <a:r>
              <a:rPr lang="tr-TR" baseline="30000" dirty="0" smtClean="0"/>
              <a:t>2</a:t>
            </a:r>
            <a:r>
              <a:rPr lang="tr-TR" dirty="0" smtClean="0"/>
              <a:t>)</a:t>
            </a:r>
            <a:endParaRPr lang="en-US" dirty="0"/>
          </a:p>
        </c:rich>
      </c:tx>
      <c:layout>
        <c:manualLayout>
          <c:xMode val="edge"/>
          <c:yMode val="edge"/>
          <c:x val="0.15568720581057224"/>
          <c:y val="0"/>
        </c:manualLayout>
      </c:layout>
    </c:title>
    <c:plotArea>
      <c:layout/>
      <c:barChart>
        <c:barDir val="col"/>
        <c:grouping val="clustered"/>
        <c:ser>
          <c:idx val="0"/>
          <c:order val="0"/>
          <c:tx>
            <c:strRef>
              <c:f>Sayfa1!$B$1</c:f>
              <c:strCache>
                <c:ptCount val="1"/>
                <c:pt idx="0">
                  <c:v>YILLARA GÖRE FİZİKİ KULLANIM ALANLARININ ARTIŞI</c:v>
                </c:pt>
              </c:strCache>
            </c:strRef>
          </c:tx>
          <c:cat>
            <c:numRef>
              <c:f>Sayfa1!$A$2:$A$7</c:f>
              <c:numCache>
                <c:formatCode>General</c:formatCode>
                <c:ptCount val="6"/>
                <c:pt idx="0">
                  <c:v>2009</c:v>
                </c:pt>
                <c:pt idx="1">
                  <c:v>2010</c:v>
                </c:pt>
                <c:pt idx="2">
                  <c:v>2011</c:v>
                </c:pt>
                <c:pt idx="3">
                  <c:v>2012</c:v>
                </c:pt>
                <c:pt idx="4">
                  <c:v>2013</c:v>
                </c:pt>
                <c:pt idx="5">
                  <c:v>2015</c:v>
                </c:pt>
              </c:numCache>
            </c:numRef>
          </c:cat>
          <c:val>
            <c:numRef>
              <c:f>Sayfa1!$B$2:$B$7</c:f>
              <c:numCache>
                <c:formatCode>General</c:formatCode>
                <c:ptCount val="6"/>
                <c:pt idx="0">
                  <c:v>54150</c:v>
                </c:pt>
                <c:pt idx="1">
                  <c:v>61830</c:v>
                </c:pt>
                <c:pt idx="2">
                  <c:v>65330</c:v>
                </c:pt>
                <c:pt idx="3">
                  <c:v>88220</c:v>
                </c:pt>
                <c:pt idx="4">
                  <c:v>100091</c:v>
                </c:pt>
                <c:pt idx="5">
                  <c:v>109091</c:v>
                </c:pt>
              </c:numCache>
            </c:numRef>
          </c:val>
        </c:ser>
        <c:axId val="101505280"/>
        <c:axId val="101507072"/>
      </c:barChart>
      <c:catAx>
        <c:axId val="101505280"/>
        <c:scaling>
          <c:orientation val="minMax"/>
        </c:scaling>
        <c:axPos val="b"/>
        <c:numFmt formatCode="General" sourceLinked="1"/>
        <c:tickLblPos val="nextTo"/>
        <c:crossAx val="101507072"/>
        <c:crosses val="autoZero"/>
        <c:auto val="1"/>
        <c:lblAlgn val="ctr"/>
        <c:lblOffset val="100"/>
      </c:catAx>
      <c:valAx>
        <c:axId val="101507072"/>
        <c:scaling>
          <c:orientation val="minMax"/>
        </c:scaling>
        <c:axPos val="l"/>
        <c:majorGridlines/>
        <c:numFmt formatCode="#.##0" sourceLinked="0"/>
        <c:tickLblPos val="nextTo"/>
        <c:spPr>
          <a:effectLst>
            <a:outerShdw blurRad="50800" dist="38100" algn="l" rotWithShape="0">
              <a:prstClr val="black">
                <a:alpha val="40000"/>
              </a:prstClr>
            </a:outerShdw>
          </a:effectLst>
        </c:spPr>
        <c:crossAx val="101505280"/>
        <c:crosses val="autoZero"/>
        <c:crossBetween val="between"/>
      </c:valAx>
    </c:plotArea>
    <c:plotVisOnly val="1"/>
  </c:chart>
  <c:txPr>
    <a:bodyPr/>
    <a:lstStyle/>
    <a:p>
      <a:pPr>
        <a:defRPr sz="1800"/>
      </a:pPr>
      <a:endParaRPr lang="tr-T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B078A-4845-4E27-BC5D-A16511011CFD}" type="datetimeFigureOut">
              <a:rPr lang="tr-TR" smtClean="0"/>
              <a:pPr/>
              <a:t>27.06.2016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492F6-7CBE-40C7-AD45-FFFADD07016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395750A-46DC-4CA4-8449-6363EA6D6363}"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395750A-46DC-4CA4-8449-6363EA6D6363}"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A86A95-83C6-42E9-A148-5C660CF94F3A}"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86A95-83C6-42E9-A148-5C660CF94F3A}"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86A95-83C6-42E9-A148-5C660CF94F3A}"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86A95-83C6-42E9-A148-5C660CF94F3A}"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86A95-83C6-42E9-A148-5C660CF94F3A}"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86A95-83C6-42E9-A148-5C660CF94F3A}"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86A95-83C6-42E9-A148-5C660CF94F3A}" type="datetimeFigureOut">
              <a:rPr lang="en-US" smtClean="0"/>
              <a:pPr/>
              <a:t>6/27/2016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86A95-83C6-42E9-A148-5C660CF94F3A}" type="datetimeFigureOut">
              <a:rPr lang="en-US" smtClean="0"/>
              <a:pPr/>
              <a:t>6/27/2016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86A95-83C6-42E9-A148-5C660CF94F3A}" type="datetimeFigureOut">
              <a:rPr lang="en-US" smtClean="0"/>
              <a:pPr/>
              <a:t>6/27/2016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86A95-83C6-42E9-A148-5C660CF94F3A}"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86A95-83C6-42E9-A148-5C660CF94F3A}"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254F-EFE0-4290-A5A7-15D21FB742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86A95-83C6-42E9-A148-5C660CF94F3A}" type="datetimeFigureOut">
              <a:rPr lang="en-US" smtClean="0"/>
              <a:pPr/>
              <a:t>6/27/2016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0254F-EFE0-4290-A5A7-15D21FB742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1857364"/>
            <a:ext cx="8229600" cy="1500198"/>
          </a:xfrm>
        </p:spPr>
        <p:txBody>
          <a:bodyPr>
            <a:normAutofit fontScale="90000"/>
          </a:bodyPr>
          <a:lstStyle/>
          <a:p>
            <a:pPr algn="ctr"/>
            <a:r>
              <a:rPr lang="tr-TR" sz="4000" i="1" dirty="0" smtClean="0">
                <a:solidFill>
                  <a:schemeClr val="tx1"/>
                </a:solidFill>
              </a:rPr>
              <a:t/>
            </a:r>
            <a:br>
              <a:rPr lang="tr-TR" sz="4000" i="1" dirty="0" smtClean="0">
                <a:solidFill>
                  <a:schemeClr val="tx1"/>
                </a:solidFill>
              </a:rPr>
            </a:br>
            <a:r>
              <a:rPr lang="tr-TR" sz="4000" b="1" dirty="0" smtClean="0">
                <a:solidFill>
                  <a:schemeClr val="tx1"/>
                </a:solidFill>
              </a:rPr>
              <a:t/>
            </a:r>
            <a:br>
              <a:rPr lang="tr-TR" sz="4000" b="1" dirty="0" smtClean="0">
                <a:solidFill>
                  <a:schemeClr val="tx1"/>
                </a:solidFill>
              </a:rPr>
            </a:br>
            <a:r>
              <a:rPr lang="tr-TR" sz="4000" dirty="0" smtClean="0">
                <a:solidFill>
                  <a:schemeClr val="tx1"/>
                </a:solidFill>
              </a:rPr>
              <a:t/>
            </a:r>
            <a:br>
              <a:rPr lang="tr-TR" sz="4000" dirty="0" smtClean="0">
                <a:solidFill>
                  <a:schemeClr val="tx1"/>
                </a:solidFill>
              </a:rPr>
            </a:br>
            <a:r>
              <a:rPr lang="tr-TR" sz="4000" dirty="0" smtClean="0">
                <a:solidFill>
                  <a:schemeClr val="tx1"/>
                </a:solidFill>
              </a:rPr>
              <a:t/>
            </a:r>
            <a:br>
              <a:rPr lang="tr-TR" sz="4000" dirty="0" smtClean="0">
                <a:solidFill>
                  <a:schemeClr val="tx1"/>
                </a:solidFill>
              </a:rPr>
            </a:br>
            <a:r>
              <a:rPr lang="tr-TR" sz="2700" dirty="0" smtClean="0">
                <a:solidFill>
                  <a:schemeClr val="tx1"/>
                </a:solidFill>
              </a:rPr>
              <a:t/>
            </a:r>
            <a:br>
              <a:rPr lang="tr-TR" sz="2700" dirty="0" smtClean="0">
                <a:solidFill>
                  <a:schemeClr val="tx1"/>
                </a:solidFill>
              </a:rPr>
            </a:br>
            <a:r>
              <a:rPr lang="tr-TR" i="1" dirty="0" smtClean="0">
                <a:solidFill>
                  <a:schemeClr val="tx1"/>
                </a:solidFill>
              </a:rPr>
              <a:t/>
            </a:r>
            <a:br>
              <a:rPr lang="tr-TR" i="1" dirty="0" smtClean="0">
                <a:solidFill>
                  <a:schemeClr val="tx1"/>
                </a:solidFill>
              </a:rPr>
            </a:br>
            <a:endParaRPr lang="tr-TR" dirty="0">
              <a:solidFill>
                <a:schemeClr val="tx1"/>
              </a:solidFill>
            </a:endParaRPr>
          </a:p>
        </p:txBody>
      </p:sp>
      <p:pic>
        <p:nvPicPr>
          <p:cNvPr id="4" name="3 Resim" descr="Manas_logo.gif"/>
          <p:cNvPicPr>
            <a:picLocks noChangeAspect="1"/>
          </p:cNvPicPr>
          <p:nvPr/>
        </p:nvPicPr>
        <p:blipFill>
          <a:blip r:embed="rId3" cstate="print"/>
          <a:stretch>
            <a:fillRect/>
          </a:stretch>
        </p:blipFill>
        <p:spPr>
          <a:xfrm>
            <a:off x="4071934" y="71414"/>
            <a:ext cx="1000132" cy="928694"/>
          </a:xfrm>
          <a:prstGeom prst="rect">
            <a:avLst/>
          </a:prstGeom>
          <a:ln>
            <a:noFill/>
          </a:ln>
          <a:effectLst>
            <a:outerShdw blurRad="292100" dist="139700" dir="2700000" algn="tl" rotWithShape="0">
              <a:srgbClr val="333333">
                <a:alpha val="65000"/>
              </a:srgbClr>
            </a:outerShdw>
          </a:effectLst>
        </p:spPr>
      </p:pic>
      <p:sp>
        <p:nvSpPr>
          <p:cNvPr id="5" name="4 Dikdörtgen"/>
          <p:cNvSpPr/>
          <p:nvPr/>
        </p:nvSpPr>
        <p:spPr>
          <a:xfrm>
            <a:off x="928662" y="3000372"/>
            <a:ext cx="7500990" cy="461665"/>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2400" b="1"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rPr>
              <a:t>YAPI İŞLERİ DAİRESİ BAŞKANLIĞI</a:t>
            </a:r>
            <a:endParaRPr lang="tr-TR" sz="2400" b="1" dirty="0">
              <a:ln w="11430"/>
              <a:solidFill>
                <a:schemeClr val="tx2">
                  <a:lumMod val="50000"/>
                </a:schemeClr>
              </a:solidFill>
              <a:effectLst>
                <a:outerShdw blurRad="80000" dist="40000" dir="5040000" algn="tl">
                  <a:srgbClr val="000000">
                    <a:alpha val="30000"/>
                  </a:srgbClr>
                </a:outerShdw>
              </a:effectLst>
              <a:latin typeface="Dutch801 Rm BT" pitchFamily="18" charset="0"/>
            </a:endParaRPr>
          </a:p>
        </p:txBody>
      </p:sp>
      <p:sp>
        <p:nvSpPr>
          <p:cNvPr id="6" name="5 Dikdörtgen"/>
          <p:cNvSpPr/>
          <p:nvPr/>
        </p:nvSpPr>
        <p:spPr>
          <a:xfrm>
            <a:off x="-1857420" y="1142984"/>
            <a:ext cx="13142188" cy="1323439"/>
          </a:xfrm>
          <a:prstGeom prst="rect">
            <a:avLst/>
          </a:prstGeom>
          <a:noFill/>
        </p:spPr>
        <p:txBody>
          <a:bodyPr wrap="square" lIns="91440" tIns="45720" rIns="91440" bIns="45720">
            <a:spAutoFit/>
          </a:bodyPr>
          <a:lstStyle/>
          <a:p>
            <a:pPr algn="ctr"/>
            <a:r>
              <a:rPr lang="tr-TR" sz="4000" b="1" cap="none" spc="0" dirty="0" smtClean="0">
                <a:ln w="1905"/>
                <a:solidFill>
                  <a:schemeClr val="tx2">
                    <a:lumMod val="75000"/>
                  </a:schemeClr>
                </a:solidFill>
                <a:effectLst>
                  <a:outerShdw blurRad="50800" dist="38100" dir="2700000" algn="tl" rotWithShape="0">
                    <a:prstClr val="black">
                      <a:alpha val="40000"/>
                    </a:prstClr>
                  </a:outerShdw>
                </a:effectLst>
              </a:rPr>
              <a:t>KIRGIZİSTAN TÜRKİYE MANAS </a:t>
            </a:r>
          </a:p>
          <a:p>
            <a:pPr algn="ctr"/>
            <a:r>
              <a:rPr lang="tr-TR" sz="4000" b="1" cap="none" spc="0" dirty="0" smtClean="0">
                <a:ln w="1905"/>
                <a:solidFill>
                  <a:schemeClr val="tx2">
                    <a:lumMod val="75000"/>
                  </a:schemeClr>
                </a:solidFill>
                <a:effectLst>
                  <a:outerShdw blurRad="50800" dist="38100" dir="2700000" algn="tl" rotWithShape="0">
                    <a:prstClr val="black">
                      <a:alpha val="40000"/>
                    </a:prstClr>
                  </a:outerShdw>
                </a:effectLst>
              </a:rPr>
              <a:t>ÜNİVERSİTESİ</a:t>
            </a:r>
            <a:endParaRPr lang="tr-TR" sz="4000" b="1" cap="none" spc="0" dirty="0">
              <a:ln w="1905"/>
              <a:solidFill>
                <a:schemeClr val="tx2">
                  <a:lumMod val="75000"/>
                </a:schemeClr>
              </a:solidFill>
              <a:effectLst>
                <a:outerShdw blurRad="50800" dist="38100" dir="2700000" algn="tl" rotWithShape="0">
                  <a:prstClr val="black">
                    <a:alpha val="40000"/>
                  </a:prstClr>
                </a:outerShdw>
              </a:effectLst>
            </a:endParaRPr>
          </a:p>
        </p:txBody>
      </p:sp>
      <p:pic>
        <p:nvPicPr>
          <p:cNvPr id="11" name="4 Resim" descr="IMG_3504.JPG"/>
          <p:cNvPicPr/>
          <p:nvPr/>
        </p:nvPicPr>
        <p:blipFill>
          <a:blip r:embed="rId4" cstate="print"/>
          <a:stretch>
            <a:fillRect/>
          </a:stretch>
        </p:blipFill>
        <p:spPr>
          <a:xfrm>
            <a:off x="6407248" y="4343400"/>
            <a:ext cx="2355751" cy="1143000"/>
          </a:xfrm>
          <a:prstGeom prst="rect">
            <a:avLst/>
          </a:prstGeom>
          <a:noFill/>
          <a:ln>
            <a:noFill/>
          </a:ln>
          <a:effectLst>
            <a:outerShdw blurRad="50800" dist="38100" dir="5400000" algn="t" rotWithShape="0">
              <a:prstClr val="black">
                <a:alpha val="57000"/>
              </a:prstClr>
            </a:outerShdw>
            <a:softEdge rad="112500"/>
          </a:effectLst>
        </p:spPr>
      </p:pic>
      <p:grpSp>
        <p:nvGrpSpPr>
          <p:cNvPr id="3" name="12 Grup"/>
          <p:cNvGrpSpPr/>
          <p:nvPr/>
        </p:nvGrpSpPr>
        <p:grpSpPr>
          <a:xfrm>
            <a:off x="-2071734" y="6181764"/>
            <a:ext cx="13142188" cy="533384"/>
            <a:chOff x="-2071734" y="6181764"/>
            <a:chExt cx="13142188" cy="533384"/>
          </a:xfrm>
        </p:grpSpPr>
        <p:pic>
          <p:nvPicPr>
            <p:cNvPr id="7" name="6 Resim" descr="Manas_logo.gif"/>
            <p:cNvPicPr>
              <a:picLocks noChangeAspect="1"/>
            </p:cNvPicPr>
            <p:nvPr/>
          </p:nvPicPr>
          <p:blipFill>
            <a:blip r:embed="rId3" cstate="print"/>
            <a:stretch>
              <a:fillRect/>
            </a:stretch>
          </p:blipFill>
          <p:spPr>
            <a:xfrm>
              <a:off x="4324368" y="6181764"/>
              <a:ext cx="319070" cy="319070"/>
            </a:xfrm>
            <a:prstGeom prst="rect">
              <a:avLst/>
            </a:prstGeom>
            <a:ln>
              <a:noFill/>
            </a:ln>
            <a:effectLst>
              <a:outerShdw blurRad="292100" dist="139700" dir="2700000" algn="tl" rotWithShape="0">
                <a:srgbClr val="333333">
                  <a:alpha val="65000"/>
                </a:srgbClr>
              </a:outerShdw>
            </a:effectLst>
          </p:spPr>
        </p:pic>
        <p:sp>
          <p:nvSpPr>
            <p:cNvPr id="12" name="11 Dikdörtgen"/>
            <p:cNvSpPr/>
            <p:nvPr/>
          </p:nvSpPr>
          <p:spPr>
            <a:xfrm>
              <a:off x="-2071734" y="6468927"/>
              <a:ext cx="13142188" cy="246221"/>
            </a:xfrm>
            <a:prstGeom prst="rect">
              <a:avLst/>
            </a:prstGeom>
            <a:noFill/>
          </p:spPr>
          <p:txBody>
            <a:bodyPr wrap="square" lIns="91440" tIns="45720" rIns="91440" bIns="45720">
              <a:spAutoFit/>
            </a:bodyPr>
            <a:lstStyle/>
            <a:p>
              <a:pPr algn="ctr"/>
              <a:r>
                <a:rPr lang="tr-TR" sz="1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YAPI İŞLERİ DAİRESİ BAŞKANLIĞI</a:t>
              </a:r>
              <a:endParaRPr lang="tr-TR" sz="1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pic>
        <p:nvPicPr>
          <p:cNvPr id="13" name="Resim 3"/>
          <p:cNvPicPr>
            <a:picLocks noChangeAspect="1"/>
          </p:cNvPicPr>
          <p:nvPr/>
        </p:nvPicPr>
        <p:blipFill>
          <a:blip r:embed="rId5" cstate="print">
            <a:extLst>
              <a:ext uri="{28A0092B-C50C-407E-A947-70E740481C1C}">
                <a14:useLocalDpi xmlns:a14="http://schemas.microsoft.com/office/drawing/2010/main" xmlns="" val="0"/>
              </a:ext>
            </a:extLst>
          </a:blip>
          <a:srcRect t="6667" b="16667"/>
          <a:stretch>
            <a:fillRect/>
          </a:stretch>
        </p:blipFill>
        <p:spPr>
          <a:xfrm>
            <a:off x="609600" y="4343400"/>
            <a:ext cx="3220278" cy="1219200"/>
          </a:xfrm>
          <a:prstGeom prst="rect">
            <a:avLst/>
          </a:prstGeom>
          <a:ln>
            <a:noFill/>
          </a:ln>
          <a:effectLst>
            <a:softEdge rad="112500"/>
          </a:effectLst>
        </p:spPr>
      </p:pic>
      <p:pic>
        <p:nvPicPr>
          <p:cNvPr id="14" name="Picture 2" descr="C:\Users\Asus\Desktop\Resim Arıkan 19.02.2015\DSC_2653.JPG"/>
          <p:cNvPicPr>
            <a:picLocks noChangeAspect="1" noChangeArrowheads="1"/>
          </p:cNvPicPr>
          <p:nvPr/>
        </p:nvPicPr>
        <p:blipFill>
          <a:blip r:embed="rId6" cstate="print"/>
          <a:srcRect/>
          <a:stretch>
            <a:fillRect/>
          </a:stretch>
        </p:blipFill>
        <p:spPr bwMode="auto">
          <a:xfrm>
            <a:off x="3733800" y="4114800"/>
            <a:ext cx="2590800" cy="144128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188640"/>
            <a:ext cx="8305800" cy="801960"/>
          </a:xfrm>
        </p:spPr>
        <p:txBody>
          <a:bodyPr>
            <a:noAutofit/>
          </a:bodyPr>
          <a:lstStyle/>
          <a:p>
            <a:pPr algn="ctr"/>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TEKNİK İŞLER MÜDÜRLÜĞÜ </a:t>
            </a:r>
            <a:b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2015 YILI TAMAMLANAN İŞLER</a:t>
            </a:r>
          </a:p>
        </p:txBody>
      </p:sp>
      <p:graphicFrame>
        <p:nvGraphicFramePr>
          <p:cNvPr id="14" name="Table 13"/>
          <p:cNvGraphicFramePr>
            <a:graphicFrameLocks noGrp="1"/>
          </p:cNvGraphicFramePr>
          <p:nvPr/>
        </p:nvGraphicFramePr>
        <p:xfrm>
          <a:off x="228600" y="1109415"/>
          <a:ext cx="8686800" cy="4332546"/>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710738"/>
                <a:gridCol w="7976062"/>
              </a:tblGrid>
              <a:tr h="6418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FFFFFF"/>
                          </a:solidFill>
                          <a:effectLst/>
                          <a:latin typeface="Calibri" pitchFamily="34" charset="0"/>
                          <a:cs typeface="Arial" charset="0"/>
                        </a:rPr>
                        <a:t>SIRA NO</a:t>
                      </a:r>
                      <a:endParaRPr kumimoji="0" lang="tr-TR" sz="12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İŞİN AÇIKLAMASI</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r>
              <a:tr h="275095">
                <a:tc>
                  <a:txBody>
                    <a:bodyPr/>
                    <a:lstStyle/>
                    <a:p>
                      <a:pPr algn="ctr"/>
                      <a:r>
                        <a:rPr lang="tr-TR" sz="1400" b="1" i="0" dirty="0" smtClean="0"/>
                        <a:t>1</a:t>
                      </a:r>
                      <a:endParaRPr lang="en-US" sz="1400" b="1" i="0" dirty="0"/>
                    </a:p>
                  </a:txBody>
                  <a:tcPr/>
                </a:tc>
                <a:tc>
                  <a:txBody>
                    <a:bodyPr/>
                    <a:lstStyle/>
                    <a:p>
                      <a:pPr marL="800100" lvl="1" indent="-800100" algn="l">
                        <a:buFont typeface="Arial" pitchFamily="34" charset="0"/>
                        <a:buNone/>
                        <a:defRPr/>
                      </a:pPr>
                      <a:r>
                        <a:rPr lang="tr-TR" sz="1400" b="1" i="0" baseline="0" dirty="0" smtClean="0"/>
                        <a:t>Öğrenci Evlerinin Bakım ve Onarımı ,</a:t>
                      </a:r>
                      <a:endParaRPr lang="tr-TR" sz="1400" b="1" i="0" dirty="0" smtClean="0"/>
                    </a:p>
                  </a:txBody>
                  <a:tcPr/>
                </a:tc>
              </a:tr>
              <a:tr h="226022">
                <a:tc>
                  <a:txBody>
                    <a:bodyPr/>
                    <a:lstStyle/>
                    <a:p>
                      <a:pPr algn="ctr"/>
                      <a:r>
                        <a:rPr lang="tr-TR" sz="1400" b="1" i="0" dirty="0" smtClean="0"/>
                        <a:t>2</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Isı Merkezleri Bakım Onarımı,</a:t>
                      </a:r>
                      <a:endParaRPr lang="en-US" sz="1400" b="1" i="0" kern="1200" baseline="0" dirty="0">
                        <a:solidFill>
                          <a:schemeClr val="dk1"/>
                        </a:solidFill>
                        <a:latin typeface="+mn-lt"/>
                        <a:ea typeface="+mn-ea"/>
                        <a:cs typeface="+mn-cs"/>
                      </a:endParaRPr>
                    </a:p>
                  </a:txBody>
                  <a:tcPr/>
                </a:tc>
              </a:tr>
              <a:tr h="302222">
                <a:tc>
                  <a:txBody>
                    <a:bodyPr/>
                    <a:lstStyle/>
                    <a:p>
                      <a:pPr algn="ctr"/>
                      <a:r>
                        <a:rPr lang="tr-TR" sz="1400" b="1" i="0" dirty="0" smtClean="0"/>
                        <a:t>3</a:t>
                      </a:r>
                      <a:endParaRPr lang="en-US" sz="1400" b="1"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A BLOK Öğrenci Evi İçin  Ve  61 Daireli Lojman İle Fakülteler Arasına Yürüyüş Yolu  ,</a:t>
                      </a:r>
                      <a:endParaRPr lang="en-US" sz="1400" b="1" i="0" kern="1200" baseline="0" dirty="0">
                        <a:solidFill>
                          <a:schemeClr val="dk1"/>
                        </a:solidFill>
                        <a:latin typeface="+mn-lt"/>
                        <a:ea typeface="+mn-ea"/>
                        <a:cs typeface="+mn-cs"/>
                      </a:endParaRPr>
                    </a:p>
                  </a:txBody>
                  <a:tcPr/>
                </a:tc>
              </a:tr>
              <a:tr h="302222">
                <a:tc>
                  <a:txBody>
                    <a:bodyPr/>
                    <a:lstStyle/>
                    <a:p>
                      <a:pPr algn="ctr"/>
                      <a:r>
                        <a:rPr lang="tr-TR" sz="1400" b="1" i="0" dirty="0" smtClean="0"/>
                        <a:t>4</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Talepler Doğrultusunda Lojmanların  Boya Badana İşleri,</a:t>
                      </a:r>
                    </a:p>
                  </a:txBody>
                  <a:tcPr/>
                </a:tc>
              </a:tr>
              <a:tr h="337858">
                <a:tc>
                  <a:txBody>
                    <a:bodyPr/>
                    <a:lstStyle/>
                    <a:p>
                      <a:pPr algn="ctr"/>
                      <a:r>
                        <a:rPr lang="tr-TR" sz="1400" b="1" i="0" dirty="0" smtClean="0"/>
                        <a:t>5</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Merkez Bina Kütüphane Üst Terasının Bakım Onarımı,</a:t>
                      </a:r>
                    </a:p>
                  </a:txBody>
                  <a:tcPr/>
                </a:tc>
              </a:tr>
              <a:tr h="152400">
                <a:tc>
                  <a:txBody>
                    <a:bodyPr/>
                    <a:lstStyle/>
                    <a:p>
                      <a:pPr algn="ctr"/>
                      <a:r>
                        <a:rPr lang="tr-TR" sz="1400" b="1" i="0" dirty="0" smtClean="0"/>
                        <a:t>6</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Çatıların Bakım ve Onarımları,</a:t>
                      </a:r>
                      <a:endParaRPr lang="en-US" sz="1400" b="1" i="0" kern="1200" baseline="0" dirty="0">
                        <a:solidFill>
                          <a:schemeClr val="dk1"/>
                        </a:solidFill>
                        <a:latin typeface="+mn-lt"/>
                        <a:ea typeface="+mn-ea"/>
                        <a:cs typeface="+mn-cs"/>
                      </a:endParaRPr>
                    </a:p>
                  </a:txBody>
                  <a:tcPr/>
                </a:tc>
              </a:tr>
              <a:tr h="182880">
                <a:tc>
                  <a:txBody>
                    <a:bodyPr/>
                    <a:lstStyle/>
                    <a:p>
                      <a:pPr algn="ctr"/>
                      <a:r>
                        <a:rPr lang="tr-TR" sz="1400" b="1" i="0" dirty="0" smtClean="0"/>
                        <a:t>7</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110/10 </a:t>
                      </a:r>
                      <a:r>
                        <a:rPr lang="tr-TR" sz="1400" b="1" i="0" kern="1200" baseline="0" dirty="0" err="1" smtClean="0">
                          <a:solidFill>
                            <a:schemeClr val="dk1"/>
                          </a:solidFill>
                          <a:latin typeface="+mn-lt"/>
                          <a:ea typeface="+mn-ea"/>
                          <a:cs typeface="+mn-cs"/>
                        </a:rPr>
                        <a:t>Kv</a:t>
                      </a:r>
                      <a:r>
                        <a:rPr lang="tr-TR" sz="1400" b="1" i="0" kern="1200" baseline="0" dirty="0" smtClean="0">
                          <a:solidFill>
                            <a:schemeClr val="dk1"/>
                          </a:solidFill>
                          <a:latin typeface="+mn-lt"/>
                          <a:ea typeface="+mn-ea"/>
                          <a:cs typeface="+mn-cs"/>
                        </a:rPr>
                        <a:t>. </a:t>
                      </a:r>
                      <a:r>
                        <a:rPr lang="tr-TR" sz="1400" b="1" i="0" kern="1200" baseline="0" dirty="0" err="1" smtClean="0">
                          <a:solidFill>
                            <a:schemeClr val="dk1"/>
                          </a:solidFill>
                          <a:latin typeface="+mn-lt"/>
                          <a:ea typeface="+mn-ea"/>
                          <a:cs typeface="+mn-cs"/>
                        </a:rPr>
                        <a:t>Kırgızkaya</a:t>
                      </a:r>
                      <a:r>
                        <a:rPr lang="tr-TR" sz="1400" b="1" i="0" kern="1200" baseline="0" dirty="0" smtClean="0">
                          <a:solidFill>
                            <a:schemeClr val="dk1"/>
                          </a:solidFill>
                          <a:latin typeface="+mn-lt"/>
                          <a:ea typeface="+mn-ea"/>
                          <a:cs typeface="+mn-cs"/>
                        </a:rPr>
                        <a:t> İndirici Trafo Ana Merkezinin Bakım işleri,</a:t>
                      </a:r>
                      <a:endParaRPr lang="en-US" sz="1400" b="1" i="0" kern="1200" baseline="0" dirty="0">
                        <a:solidFill>
                          <a:schemeClr val="dk1"/>
                        </a:solidFill>
                        <a:latin typeface="+mn-lt"/>
                        <a:ea typeface="+mn-ea"/>
                        <a:cs typeface="+mn-cs"/>
                      </a:endParaRPr>
                    </a:p>
                  </a:txBody>
                  <a:tcPr/>
                </a:tc>
              </a:tr>
              <a:tr h="137160">
                <a:tc>
                  <a:txBody>
                    <a:bodyPr/>
                    <a:lstStyle/>
                    <a:p>
                      <a:pPr algn="ctr"/>
                      <a:r>
                        <a:rPr lang="tr-TR" sz="1400" b="1" i="0" dirty="0" smtClean="0"/>
                        <a:t>8</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Üniversite Binaları Genelinde Çatı Buz Eritme Sistemlerinin  Genel Bakımı,</a:t>
                      </a:r>
                      <a:endParaRPr lang="en-US" sz="1400" b="1" i="0" kern="1200" baseline="0" dirty="0">
                        <a:solidFill>
                          <a:schemeClr val="dk1"/>
                        </a:solidFill>
                        <a:latin typeface="+mn-lt"/>
                        <a:ea typeface="+mn-ea"/>
                        <a:cs typeface="+mn-cs"/>
                      </a:endParaRPr>
                    </a:p>
                  </a:txBody>
                  <a:tcPr/>
                </a:tc>
              </a:tr>
              <a:tr h="275095">
                <a:tc>
                  <a:txBody>
                    <a:bodyPr/>
                    <a:lstStyle/>
                    <a:p>
                      <a:pPr algn="ctr"/>
                      <a:r>
                        <a:rPr lang="tr-TR" sz="1400" b="1" i="0" dirty="0" smtClean="0"/>
                        <a:t>9</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dirty="0" smtClean="0"/>
                        <a:t>KTMÜ Genelinde Periyodik Bakım Ve Onarımlar (</a:t>
                      </a:r>
                      <a:r>
                        <a:rPr lang="tr-TR" sz="1400" b="1" i="0" baseline="0" dirty="0" smtClean="0"/>
                        <a:t> Taşıt Yolları, Yaya Yolları, Yağmur Sistemleri Vb.)</a:t>
                      </a:r>
                      <a:endParaRPr lang="en-US" sz="1400" b="1" i="0" dirty="0"/>
                    </a:p>
                  </a:txBody>
                  <a:tcPr/>
                </a:tc>
              </a:tr>
              <a:tr h="2750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t>10</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dirty="0" smtClean="0">
                          <a:solidFill>
                            <a:schemeClr val="tx1"/>
                          </a:solidFill>
                          <a:latin typeface="+mn-lt"/>
                          <a:ea typeface="+mn-ea"/>
                          <a:cs typeface="+mn-cs"/>
                        </a:rPr>
                        <a:t>Konferans Salonu Soğutma Sistemi Tamiratı,</a:t>
                      </a:r>
                      <a:endParaRPr lang="en-US" sz="1400" b="1" i="0" dirty="0"/>
                    </a:p>
                  </a:txBody>
                  <a:tcPr/>
                </a:tc>
              </a:tr>
              <a:tr h="275095">
                <a:tc>
                  <a:txBody>
                    <a:bodyPr/>
                    <a:lstStyle/>
                    <a:p>
                      <a:pPr algn="ctr"/>
                      <a:r>
                        <a:rPr lang="tr-TR" sz="1400" b="1" i="0" dirty="0" smtClean="0"/>
                        <a:t>11</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dirty="0" smtClean="0">
                          <a:solidFill>
                            <a:schemeClr val="tx1"/>
                          </a:solidFill>
                          <a:latin typeface="+mn-lt"/>
                          <a:ea typeface="+mn-ea"/>
                          <a:cs typeface="+mn-cs"/>
                        </a:rPr>
                        <a:t>Merkez Bina Telefon Santralinin Yenilemesi,</a:t>
                      </a:r>
                      <a:endParaRPr lang="en-US" sz="1400" b="1" i="0" dirty="0"/>
                    </a:p>
                  </a:txBody>
                  <a:tcPr/>
                </a:tc>
              </a:tr>
              <a:tr h="164540">
                <a:tc>
                  <a:txBody>
                    <a:bodyPr/>
                    <a:lstStyle/>
                    <a:p>
                      <a:pPr algn="ctr"/>
                      <a:r>
                        <a:rPr lang="tr-TR" sz="1400" b="1" i="0" dirty="0" smtClean="0"/>
                        <a:t>12</a:t>
                      </a:r>
                      <a:endParaRPr lang="en-US" sz="1400" b="1"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400" b="1" i="0" kern="1200" baseline="0" dirty="0" smtClean="0">
                          <a:solidFill>
                            <a:schemeClr val="dk1"/>
                          </a:solidFill>
                          <a:latin typeface="+mn-lt"/>
                          <a:ea typeface="+mn-ea"/>
                          <a:cs typeface="+mn-cs"/>
                        </a:rPr>
                        <a:t>Enerji Dağıtım Merkezinde Bulunan 16 Adet Yağlı Kesicili Hücrelerin Vakumlu Hücreler ile Değiştirilmesi.</a:t>
                      </a:r>
                      <a:endParaRPr lang="en-US" sz="1400" b="1" i="0" kern="1200" baseline="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36240"/>
            <a:ext cx="8305800" cy="801960"/>
          </a:xfrm>
        </p:spPr>
        <p:txBody>
          <a:bodyPr>
            <a:noAutofit/>
          </a:bodyPr>
          <a:lstStyle/>
          <a:p>
            <a:pPr algn="ctr" eaLnBrk="1" hangingPunct="1"/>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TEKNİK İŞLER MÜDÜRLÜĞÜ </a:t>
            </a:r>
            <a:b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6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2016 YAZ DÖNEMİ PLANLANAN FAALİYETLER</a:t>
            </a:r>
          </a:p>
        </p:txBody>
      </p:sp>
      <p:graphicFrame>
        <p:nvGraphicFramePr>
          <p:cNvPr id="14" name="Table 13"/>
          <p:cNvGraphicFramePr>
            <a:graphicFrameLocks noGrp="1"/>
          </p:cNvGraphicFramePr>
          <p:nvPr/>
        </p:nvGraphicFramePr>
        <p:xfrm>
          <a:off x="228600" y="838200"/>
          <a:ext cx="8686800" cy="5868824"/>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533400"/>
                <a:gridCol w="5334000"/>
                <a:gridCol w="1600200"/>
                <a:gridCol w="1219200"/>
              </a:tblGrid>
              <a:tr h="639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FFFFFF"/>
                          </a:solidFill>
                          <a:effectLst/>
                          <a:latin typeface="Calibri" pitchFamily="34" charset="0"/>
                          <a:cs typeface="Arial" charset="0"/>
                        </a:rPr>
                        <a:t>SIRA NO</a:t>
                      </a:r>
                      <a:endParaRPr kumimoji="0" lang="tr-TR" sz="12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FAALİYET</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ÖNGÖRÜLEN TARİH</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bg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AÇIKLAMA</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bg1"/>
                        </a:solidFill>
                        <a:latin typeface="+mn-lt"/>
                        <a:ea typeface="+mn-ea"/>
                        <a:cs typeface="+mn-cs"/>
                      </a:endParaRPr>
                    </a:p>
                  </a:txBody>
                  <a:tcPr/>
                </a:tc>
              </a:tr>
              <a:tr h="291294">
                <a:tc>
                  <a:txBody>
                    <a:bodyPr/>
                    <a:lstStyle/>
                    <a:p>
                      <a:pPr algn="ctr"/>
                      <a:r>
                        <a:rPr lang="tr-TR" sz="1200" b="1" dirty="0" smtClean="0"/>
                        <a:t>1</a:t>
                      </a:r>
                      <a:endParaRPr lang="en-US" sz="1200" b="1" dirty="0"/>
                    </a:p>
                  </a:txBody>
                  <a:tcPr/>
                </a:tc>
                <a:tc>
                  <a:txBody>
                    <a:bodyPr/>
                    <a:lstStyle/>
                    <a:p>
                      <a:pPr marL="0" marR="0" lvl="1" indent="0" algn="just" defTabSz="914400" rtl="0" eaLnBrk="1" fontAlgn="auto" latinLnBrk="0" hangingPunct="1">
                        <a:lnSpc>
                          <a:spcPct val="100000"/>
                        </a:lnSpc>
                        <a:spcBef>
                          <a:spcPts val="0"/>
                        </a:spcBef>
                        <a:spcAft>
                          <a:spcPts val="0"/>
                        </a:spcAft>
                        <a:buClrTx/>
                        <a:buSzTx/>
                        <a:buFont typeface="Arial" pitchFamily="34" charset="0"/>
                        <a:buNone/>
                        <a:tabLst/>
                        <a:defRPr/>
                      </a:pPr>
                      <a:r>
                        <a:rPr lang="tr-TR" sz="1200" b="1" dirty="0" smtClean="0"/>
                        <a:t>KTMÜ Genelinde Periyodik Bakım Ve Onarımlar</a:t>
                      </a:r>
                    </a:p>
                  </a:txBody>
                  <a:tcPr/>
                </a:tc>
                <a:tc>
                  <a:txBody>
                    <a:bodyPr/>
                    <a:lstStyle/>
                    <a:p>
                      <a:pPr algn="ctr"/>
                      <a:r>
                        <a:rPr lang="tr-TR" sz="1200" b="1" dirty="0" smtClean="0"/>
                        <a:t>2016 Yılı</a:t>
                      </a:r>
                      <a:r>
                        <a:rPr lang="tr-TR" sz="1200" b="1" baseline="0" dirty="0" smtClean="0"/>
                        <a:t> İçerisinde</a:t>
                      </a:r>
                      <a:endParaRPr lang="en-US" sz="1200" b="1" dirty="0"/>
                    </a:p>
                  </a:txBody>
                  <a:tcPr/>
                </a:tc>
                <a:tc>
                  <a:txBody>
                    <a:bodyPr/>
                    <a:lstStyle/>
                    <a:p>
                      <a:pPr algn="ctr"/>
                      <a:r>
                        <a:rPr lang="tr-TR" sz="1200" b="1" dirty="0" smtClean="0"/>
                        <a:t>Devam Ediyor</a:t>
                      </a:r>
                      <a:endParaRPr lang="en-US" sz="1200" b="1" dirty="0"/>
                    </a:p>
                  </a:txBody>
                  <a:tcPr/>
                </a:tc>
              </a:tr>
              <a:tr h="457045">
                <a:tc>
                  <a:txBody>
                    <a:bodyPr/>
                    <a:lstStyle/>
                    <a:p>
                      <a:pPr algn="ctr"/>
                      <a:r>
                        <a:rPr lang="tr-TR" sz="1200" b="1" dirty="0" smtClean="0"/>
                        <a:t>2</a:t>
                      </a:r>
                      <a:endParaRPr lang="en-US" sz="1200" b="1" dirty="0"/>
                    </a:p>
                  </a:txBody>
                  <a:tcPr/>
                </a:tc>
                <a:tc>
                  <a:txBody>
                    <a:bodyPr/>
                    <a:lstStyle/>
                    <a:p>
                      <a:r>
                        <a:rPr lang="tr-TR" sz="1200" b="1" dirty="0" smtClean="0"/>
                        <a:t>Isı  Merkezlerinin Tamir Bakım Ve</a:t>
                      </a:r>
                      <a:r>
                        <a:rPr lang="tr-TR" sz="1200" b="1" baseline="0" dirty="0" smtClean="0"/>
                        <a:t> Onarımları</a:t>
                      </a:r>
                      <a:endParaRPr lang="en-US" sz="1200" b="1" dirty="0"/>
                    </a:p>
                  </a:txBody>
                  <a:tcPr/>
                </a:tc>
                <a:tc>
                  <a:txBody>
                    <a:bodyPr/>
                    <a:lstStyle/>
                    <a:p>
                      <a:pPr algn="ctr"/>
                      <a:r>
                        <a:rPr lang="tr-TR" sz="1200" b="1" dirty="0" smtClean="0"/>
                        <a:t>Temmuz-</a:t>
                      </a:r>
                      <a:r>
                        <a:rPr lang="tr-TR" sz="1200" b="1" baseline="0" dirty="0" smtClean="0"/>
                        <a:t> Ağustos</a:t>
                      </a:r>
                      <a:endParaRPr lang="en-US" sz="1200" b="1" dirty="0"/>
                    </a:p>
                  </a:txBody>
                  <a:tcPr/>
                </a:tc>
                <a:tc>
                  <a:txBody>
                    <a:bodyPr/>
                    <a:lstStyle/>
                    <a:p>
                      <a:pPr algn="ctr"/>
                      <a:r>
                        <a:rPr lang="tr-TR" sz="1200" b="1" dirty="0" smtClean="0"/>
                        <a:t>Yapılacak</a:t>
                      </a:r>
                      <a:endParaRPr lang="en-US" sz="1200" b="1" dirty="0"/>
                    </a:p>
                  </a:txBody>
                  <a:tcPr/>
                </a:tc>
              </a:tr>
              <a:tr h="457045">
                <a:tc>
                  <a:txBody>
                    <a:bodyPr/>
                    <a:lstStyle/>
                    <a:p>
                      <a:pPr algn="ctr"/>
                      <a:r>
                        <a:rPr lang="tr-TR" sz="1200" b="1" dirty="0" smtClean="0"/>
                        <a:t>3</a:t>
                      </a:r>
                      <a:endParaRPr lang="en-US" sz="1200" b="1" dirty="0"/>
                    </a:p>
                  </a:txBody>
                  <a:tcPr/>
                </a:tc>
                <a:tc>
                  <a:txBody>
                    <a:bodyPr/>
                    <a:lstStyle/>
                    <a:p>
                      <a:r>
                        <a:rPr lang="tr-TR" sz="1200" b="1" dirty="0" smtClean="0"/>
                        <a:t>Eski Bilgi İşlem ve Yapı İşleri Dairesi Prefabrik Binasının</a:t>
                      </a:r>
                      <a:r>
                        <a:rPr lang="tr-TR" sz="1200" b="1" baseline="0" dirty="0" smtClean="0"/>
                        <a:t> </a:t>
                      </a:r>
                      <a:r>
                        <a:rPr lang="tr-TR" sz="1200" b="1" dirty="0" smtClean="0"/>
                        <a:t>Kreşe Dönüştürülmesi</a:t>
                      </a:r>
                      <a:endParaRPr lang="en-US" sz="1200" b="1" dirty="0"/>
                    </a:p>
                  </a:txBody>
                  <a:tcPr/>
                </a:tc>
                <a:tc>
                  <a:txBody>
                    <a:bodyPr/>
                    <a:lstStyle/>
                    <a:p>
                      <a:pPr algn="ctr"/>
                      <a:r>
                        <a:rPr lang="tr-TR" sz="1200" b="1" dirty="0" smtClean="0"/>
                        <a:t>2016 Yılı</a:t>
                      </a:r>
                      <a:r>
                        <a:rPr lang="tr-TR" sz="1200" b="1" baseline="0" dirty="0" smtClean="0"/>
                        <a:t> İçerisinde</a:t>
                      </a:r>
                      <a:endParaRPr lang="en-US" sz="1200" b="1" dirty="0"/>
                    </a:p>
                  </a:txBody>
                  <a:tcPr/>
                </a:tc>
                <a:tc>
                  <a:txBody>
                    <a:bodyPr/>
                    <a:lstStyle/>
                    <a:p>
                      <a:pPr algn="ctr"/>
                      <a:r>
                        <a:rPr lang="tr-TR" sz="1200" b="1" dirty="0" smtClean="0"/>
                        <a:t>Planlama Aşamasında</a:t>
                      </a:r>
                      <a:endParaRPr lang="en-US" sz="1200" b="1" dirty="0"/>
                    </a:p>
                  </a:txBody>
                  <a:tcPr/>
                </a:tc>
              </a:tr>
              <a:tr h="457045">
                <a:tc>
                  <a:txBody>
                    <a:bodyPr/>
                    <a:lstStyle/>
                    <a:p>
                      <a:pPr algn="ctr"/>
                      <a:r>
                        <a:rPr lang="tr-TR" sz="1200" b="1" dirty="0" smtClean="0"/>
                        <a:t>4</a:t>
                      </a:r>
                      <a:endParaRPr lang="en-US" sz="1200" b="1" dirty="0"/>
                    </a:p>
                  </a:txBody>
                  <a:tcPr/>
                </a:tc>
                <a:tc>
                  <a:txBody>
                    <a:bodyPr/>
                    <a:lstStyle/>
                    <a:p>
                      <a:r>
                        <a:rPr lang="tr-TR" sz="1200" b="1" dirty="0" smtClean="0"/>
                        <a:t>Sosyal</a:t>
                      </a:r>
                      <a:r>
                        <a:rPr lang="tr-TR" sz="1200" b="1" baseline="0" dirty="0" smtClean="0"/>
                        <a:t>  Tesisler Binası Önünde Parke Taşı İle Yaya Yolu Yapılması</a:t>
                      </a:r>
                    </a:p>
                  </a:txBody>
                  <a:tcPr/>
                </a:tc>
                <a:tc>
                  <a:txBody>
                    <a:bodyPr/>
                    <a:lstStyle/>
                    <a:p>
                      <a:pPr algn="ctr"/>
                      <a:r>
                        <a:rPr lang="tr-TR" sz="1200" b="1" dirty="0" smtClean="0"/>
                        <a:t>Mayıs-Haziran</a:t>
                      </a:r>
                      <a:endParaRPr lang="en-US" sz="1200" b="1" dirty="0"/>
                    </a:p>
                  </a:txBody>
                  <a:tcPr/>
                </a:tc>
                <a:tc>
                  <a:txBody>
                    <a:bodyPr/>
                    <a:lstStyle/>
                    <a:p>
                      <a:pPr algn="ctr"/>
                      <a:r>
                        <a:rPr lang="tr-TR" sz="1200" b="1" dirty="0" smtClean="0"/>
                        <a:t>Malzeme Talebi Yapıldı</a:t>
                      </a:r>
                      <a:endParaRPr lang="en-US" sz="1200" b="1" dirty="0"/>
                    </a:p>
                  </a:txBody>
                  <a:tcPr/>
                </a:tc>
              </a:tr>
              <a:tr h="457045">
                <a:tc>
                  <a:txBody>
                    <a:bodyPr/>
                    <a:lstStyle/>
                    <a:p>
                      <a:pPr algn="ctr"/>
                      <a:r>
                        <a:rPr lang="tr-TR" sz="1200" b="1" dirty="0" smtClean="0"/>
                        <a:t>5</a:t>
                      </a:r>
                      <a:endParaRPr lang="en-US"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t>İ.İ.B. Fakültesi </a:t>
                      </a:r>
                      <a:r>
                        <a:rPr lang="tr-TR" sz="1200" b="1" baseline="0" dirty="0" smtClean="0"/>
                        <a:t>Önünde Parke Taşı İle Yaya Yolu Yapılması</a:t>
                      </a:r>
                    </a:p>
                    <a:p>
                      <a:endParaRPr lang="tr-TR" sz="1200" b="1" baseline="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Mayıs-Haziran</a:t>
                      </a:r>
                      <a:endParaRPr lang="en-US" sz="1200"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Malzeme Talebi Yapıldı</a:t>
                      </a:r>
                      <a:endParaRPr lang="en-US" sz="1200" b="1" dirty="0" smtClean="0"/>
                    </a:p>
                  </a:txBody>
                  <a:tcPr/>
                </a:tc>
              </a:tr>
              <a:tr h="457045">
                <a:tc>
                  <a:txBody>
                    <a:bodyPr/>
                    <a:lstStyle/>
                    <a:p>
                      <a:pPr algn="ctr"/>
                      <a:r>
                        <a:rPr lang="tr-TR" sz="1200" b="1" dirty="0" smtClean="0"/>
                        <a:t>6</a:t>
                      </a:r>
                      <a:endParaRPr lang="en-US" sz="1200" b="1" dirty="0"/>
                    </a:p>
                  </a:txBody>
                  <a:tcPr/>
                </a:tc>
                <a:tc>
                  <a:txBody>
                    <a:bodyPr/>
                    <a:lstStyle/>
                    <a:p>
                      <a:r>
                        <a:rPr lang="tr-TR" sz="1200" b="1" dirty="0" smtClean="0"/>
                        <a:t>Öğrenci Evlerinin</a:t>
                      </a:r>
                      <a:r>
                        <a:rPr lang="tr-TR" sz="1200" b="1" baseline="0" dirty="0" smtClean="0"/>
                        <a:t> Boya ve Badana İşleri</a:t>
                      </a:r>
                      <a:endParaRPr lang="en-US" sz="1200" b="1" dirty="0"/>
                    </a:p>
                  </a:txBody>
                  <a:tcPr/>
                </a:tc>
                <a:tc>
                  <a:txBody>
                    <a:bodyPr/>
                    <a:lstStyle/>
                    <a:p>
                      <a:pPr algn="ctr"/>
                      <a:r>
                        <a:rPr lang="tr-TR" sz="1200" b="1" dirty="0" smtClean="0"/>
                        <a:t>Temmuz-Ağustos</a:t>
                      </a:r>
                      <a:endParaRPr lang="en-US"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Yapılacak</a:t>
                      </a:r>
                      <a:endParaRPr lang="en-US" sz="1200" b="1" dirty="0"/>
                    </a:p>
                  </a:txBody>
                  <a:tcPr/>
                </a:tc>
              </a:tr>
              <a:tr h="457045">
                <a:tc>
                  <a:txBody>
                    <a:bodyPr/>
                    <a:lstStyle/>
                    <a:p>
                      <a:pPr algn="ctr"/>
                      <a:r>
                        <a:rPr lang="tr-TR" sz="1200" b="1" dirty="0" smtClean="0"/>
                        <a:t>7</a:t>
                      </a:r>
                      <a:endParaRPr lang="en-US" sz="1200" b="1" dirty="0"/>
                    </a:p>
                  </a:txBody>
                  <a:tcPr/>
                </a:tc>
                <a:tc>
                  <a:txBody>
                    <a:bodyPr/>
                    <a:lstStyle/>
                    <a:p>
                      <a:r>
                        <a:rPr lang="tr-TR" sz="1200" b="1" dirty="0" smtClean="0"/>
                        <a:t>110/10 </a:t>
                      </a:r>
                      <a:r>
                        <a:rPr lang="tr-TR" sz="1200" b="1" dirty="0" err="1" smtClean="0"/>
                        <a:t>Kv</a:t>
                      </a:r>
                      <a:r>
                        <a:rPr lang="tr-TR" sz="1200" b="1" dirty="0" smtClean="0"/>
                        <a:t> </a:t>
                      </a:r>
                      <a:r>
                        <a:rPr lang="tr-TR" sz="1200" b="1" dirty="0" err="1" smtClean="0"/>
                        <a:t>Kırgızkaya</a:t>
                      </a:r>
                      <a:r>
                        <a:rPr lang="tr-TR" sz="1200" b="1" dirty="0" smtClean="0"/>
                        <a:t> İndirici Merkezinde Bulunan Trafonun 10 </a:t>
                      </a:r>
                      <a:r>
                        <a:rPr lang="tr-TR" sz="1200" b="1" dirty="0" err="1" smtClean="0"/>
                        <a:t>Kv</a:t>
                      </a:r>
                      <a:r>
                        <a:rPr lang="tr-TR" sz="1200" b="1" dirty="0" smtClean="0"/>
                        <a:t> Hücrelerinin Vakumlu Hücre ile Değiştirilmesi</a:t>
                      </a:r>
                      <a:endParaRPr lang="en-US" sz="1200" b="1" dirty="0"/>
                    </a:p>
                  </a:txBody>
                  <a:tcPr/>
                </a:tc>
                <a:tc>
                  <a:txBody>
                    <a:bodyPr/>
                    <a:lstStyle/>
                    <a:p>
                      <a:pPr algn="ctr"/>
                      <a:r>
                        <a:rPr lang="tr-TR" sz="1200" b="1" dirty="0" smtClean="0"/>
                        <a:t>Mayıs-Eylül </a:t>
                      </a:r>
                      <a:endParaRPr lang="en-US" sz="1200" b="1" dirty="0"/>
                    </a:p>
                  </a:txBody>
                  <a:tcPr/>
                </a:tc>
                <a:tc>
                  <a:txBody>
                    <a:bodyPr/>
                    <a:lstStyle/>
                    <a:p>
                      <a:pPr algn="ctr"/>
                      <a:r>
                        <a:rPr lang="tr-TR" sz="1200" b="1" dirty="0" smtClean="0"/>
                        <a:t>Planlama Aşamasında</a:t>
                      </a:r>
                      <a:endParaRPr lang="en-US" sz="1200" b="1" dirty="0"/>
                    </a:p>
                  </a:txBody>
                  <a:tcPr/>
                </a:tc>
              </a:tr>
              <a:tr h="274227">
                <a:tc>
                  <a:txBody>
                    <a:bodyPr/>
                    <a:lstStyle/>
                    <a:p>
                      <a:pPr algn="ctr"/>
                      <a:r>
                        <a:rPr lang="tr-TR" sz="1200" b="1" dirty="0" smtClean="0"/>
                        <a:t>8</a:t>
                      </a:r>
                      <a:endParaRPr lang="en-US" sz="1200" b="1" dirty="0"/>
                    </a:p>
                  </a:txBody>
                  <a:tcPr/>
                </a:tc>
                <a:tc>
                  <a:txBody>
                    <a:bodyPr/>
                    <a:lstStyle/>
                    <a:p>
                      <a:r>
                        <a:rPr lang="tr-TR" sz="1200" b="1" dirty="0" smtClean="0"/>
                        <a:t>Merkez Bina Sınırlarının Tespit</a:t>
                      </a:r>
                      <a:r>
                        <a:rPr lang="tr-TR" sz="1200" b="1" baseline="0" dirty="0" smtClean="0"/>
                        <a:t>i ve Çit Yapılması</a:t>
                      </a:r>
                      <a:endParaRPr lang="en-US" sz="1200" b="1" dirty="0"/>
                    </a:p>
                  </a:txBody>
                  <a:tcPr/>
                </a:tc>
                <a:tc>
                  <a:txBody>
                    <a:bodyPr/>
                    <a:lstStyle/>
                    <a:p>
                      <a:pPr algn="ctr"/>
                      <a:r>
                        <a:rPr lang="tr-TR" sz="1200" b="1" dirty="0" smtClean="0"/>
                        <a:t>Mayıs-Haziran</a:t>
                      </a:r>
                      <a:endParaRPr lang="en-US"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Yapılacak</a:t>
                      </a:r>
                      <a:endParaRPr lang="en-US" sz="1200" b="1" dirty="0"/>
                    </a:p>
                  </a:txBody>
                  <a:tcPr/>
                </a:tc>
              </a:tr>
              <a:tr h="274227">
                <a:tc>
                  <a:txBody>
                    <a:bodyPr/>
                    <a:lstStyle/>
                    <a:p>
                      <a:pPr algn="ctr"/>
                      <a:r>
                        <a:rPr lang="tr-TR" sz="1200" b="1" dirty="0" smtClean="0"/>
                        <a:t>9</a:t>
                      </a:r>
                      <a:endParaRPr lang="en-US" sz="1200" b="1" dirty="0"/>
                    </a:p>
                  </a:txBody>
                  <a:tcPr/>
                </a:tc>
                <a:tc>
                  <a:txBody>
                    <a:bodyPr/>
                    <a:lstStyle/>
                    <a:p>
                      <a:r>
                        <a:rPr lang="tr-TR" sz="1200" b="1" dirty="0" smtClean="0"/>
                        <a:t>Talepler</a:t>
                      </a:r>
                      <a:r>
                        <a:rPr lang="tr-TR" sz="1200" b="1" baseline="0" dirty="0" smtClean="0"/>
                        <a:t> Doğrultusunda Lojmanların Boya ve Badanalarının  Yapılması</a:t>
                      </a:r>
                      <a:endParaRPr lang="en-US" sz="1200" b="1" dirty="0"/>
                    </a:p>
                  </a:txBody>
                  <a:tcPr/>
                </a:tc>
                <a:tc>
                  <a:txBody>
                    <a:bodyPr/>
                    <a:lstStyle/>
                    <a:p>
                      <a:pPr algn="ctr"/>
                      <a:r>
                        <a:rPr lang="tr-TR" sz="1200" b="1" dirty="0" smtClean="0"/>
                        <a:t>2016 Yılı</a:t>
                      </a:r>
                      <a:r>
                        <a:rPr lang="tr-TR" sz="1200" b="1" baseline="0" dirty="0" smtClean="0"/>
                        <a:t> İçerisinde</a:t>
                      </a:r>
                      <a:endParaRPr lang="en-US"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Yapılacak</a:t>
                      </a:r>
                      <a:endParaRPr lang="en-US" sz="1200" b="1" dirty="0"/>
                    </a:p>
                  </a:txBody>
                  <a:tcPr/>
                </a:tc>
              </a:tr>
              <a:tr h="457045">
                <a:tc>
                  <a:txBody>
                    <a:bodyPr/>
                    <a:lstStyle/>
                    <a:p>
                      <a:pPr algn="ctr"/>
                      <a:r>
                        <a:rPr lang="tr-TR" sz="1200" b="1" dirty="0" smtClean="0"/>
                        <a:t>10</a:t>
                      </a:r>
                      <a:endParaRPr lang="en-US" sz="1200" b="1" dirty="0"/>
                    </a:p>
                  </a:txBody>
                  <a:tcPr/>
                </a:tc>
                <a:tc>
                  <a:txBody>
                    <a:bodyPr/>
                    <a:lstStyle/>
                    <a:p>
                      <a:r>
                        <a:rPr kumimoji="0" lang="tr-TR" sz="12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 .C.Milli Eğitim Bakanlığı, Bişkek Türk İlkokulu Ve Ortaokulu İçin Harici Telefon Hatlarının Çekilmesi</a:t>
                      </a:r>
                      <a:endParaRPr lang="en-US" sz="1200" b="1" dirty="0"/>
                    </a:p>
                  </a:txBody>
                  <a:tcPr/>
                </a:tc>
                <a:tc>
                  <a:txBody>
                    <a:bodyPr/>
                    <a:lstStyle/>
                    <a:p>
                      <a:pPr algn="ctr"/>
                      <a:r>
                        <a:rPr lang="tr-TR" sz="1200" b="1" dirty="0" smtClean="0"/>
                        <a:t>Nisan</a:t>
                      </a:r>
                      <a:endParaRPr lang="en-US" sz="1200" b="1" dirty="0"/>
                    </a:p>
                  </a:txBody>
                  <a:tcPr/>
                </a:tc>
                <a:tc>
                  <a:txBody>
                    <a:bodyPr/>
                    <a:lstStyle/>
                    <a:p>
                      <a:pPr algn="ctr"/>
                      <a:r>
                        <a:rPr lang="tr-TR" sz="1200" b="1" dirty="0" smtClean="0"/>
                        <a:t>Devam Ediyor</a:t>
                      </a:r>
                      <a:endParaRPr lang="en-US" sz="1200" b="1" dirty="0" smtClean="0"/>
                    </a:p>
                    <a:p>
                      <a:pPr algn="ctr"/>
                      <a:endParaRPr lang="en-US" sz="1200" b="1" dirty="0"/>
                    </a:p>
                  </a:txBody>
                  <a:tcPr/>
                </a:tc>
              </a:tr>
              <a:tr h="274227">
                <a:tc>
                  <a:txBody>
                    <a:bodyPr/>
                    <a:lstStyle/>
                    <a:p>
                      <a:pPr algn="ctr"/>
                      <a:r>
                        <a:rPr lang="tr-TR" sz="1200" b="1" dirty="0" smtClean="0"/>
                        <a:t>11</a:t>
                      </a:r>
                      <a:endParaRPr lang="en-US" sz="1200" b="1" dirty="0"/>
                    </a:p>
                  </a:txBody>
                  <a:tcPr/>
                </a:tc>
                <a:tc>
                  <a:txBody>
                    <a:bodyPr/>
                    <a:lstStyle/>
                    <a:p>
                      <a:r>
                        <a:rPr lang="tr-TR" sz="1200" b="1" dirty="0" smtClean="0"/>
                        <a:t>Kamelya</a:t>
                      </a:r>
                      <a:r>
                        <a:rPr lang="tr-TR" sz="1200" b="1" baseline="0" dirty="0" smtClean="0"/>
                        <a:t> Yapılması</a:t>
                      </a:r>
                      <a:endParaRPr lang="en-US" sz="1200" b="1" dirty="0"/>
                    </a:p>
                  </a:txBody>
                  <a:tcPr/>
                </a:tc>
                <a:tc>
                  <a:txBody>
                    <a:bodyPr/>
                    <a:lstStyle/>
                    <a:p>
                      <a:pPr algn="ctr"/>
                      <a:r>
                        <a:rPr lang="tr-TR" sz="1200" b="1" dirty="0" smtClean="0"/>
                        <a:t>Nisan</a:t>
                      </a:r>
                      <a:r>
                        <a:rPr lang="tr-TR" sz="1200" b="1" baseline="0" dirty="0" smtClean="0"/>
                        <a:t>-Mayıs</a:t>
                      </a:r>
                      <a:endParaRPr lang="en-US" sz="1200" b="1" dirty="0"/>
                    </a:p>
                  </a:txBody>
                  <a:tcPr/>
                </a:tc>
                <a:tc>
                  <a:txBody>
                    <a:bodyPr/>
                    <a:lstStyle/>
                    <a:p>
                      <a:pPr algn="ctr"/>
                      <a:r>
                        <a:rPr lang="tr-TR" sz="1200" b="1" dirty="0" smtClean="0"/>
                        <a:t>Devam Ediyor</a:t>
                      </a:r>
                      <a:endParaRPr lang="en-US" sz="1200" b="1" dirty="0" smtClean="0"/>
                    </a:p>
                  </a:txBody>
                  <a:tcPr/>
                </a:tc>
              </a:tr>
              <a:tr h="457045">
                <a:tc>
                  <a:txBody>
                    <a:bodyPr/>
                    <a:lstStyle/>
                    <a:p>
                      <a:pPr algn="ctr"/>
                      <a:r>
                        <a:rPr lang="tr-TR" sz="1200" b="1" dirty="0" smtClean="0"/>
                        <a:t>12</a:t>
                      </a:r>
                      <a:endParaRPr lang="en-US" sz="1200" b="1" dirty="0"/>
                    </a:p>
                  </a:txBody>
                  <a:tcPr/>
                </a:tc>
                <a:tc>
                  <a:txBody>
                    <a:bodyPr/>
                    <a:lstStyle/>
                    <a:p>
                      <a:r>
                        <a:rPr lang="tr-TR" sz="1200" b="1" dirty="0" smtClean="0"/>
                        <a:t>Destek Hizmetleri</a:t>
                      </a:r>
                      <a:r>
                        <a:rPr lang="tr-TR" sz="1200" b="1" baseline="0" dirty="0" smtClean="0"/>
                        <a:t> Dairesinin Talepleri Doğrultusunda Yeni Çevre Sulama Hatlarının Oluşturulması</a:t>
                      </a:r>
                      <a:endParaRPr lang="en-US" sz="1200" b="1" dirty="0"/>
                    </a:p>
                  </a:txBody>
                  <a:tcPr/>
                </a:tc>
                <a:tc>
                  <a:txBody>
                    <a:bodyPr/>
                    <a:lstStyle/>
                    <a:p>
                      <a:pPr algn="ctr"/>
                      <a:r>
                        <a:rPr lang="tr-TR" sz="1200" b="1" dirty="0" smtClean="0"/>
                        <a:t>Nisan</a:t>
                      </a:r>
                      <a:r>
                        <a:rPr lang="tr-TR" sz="1200" b="1" baseline="0" dirty="0" smtClean="0"/>
                        <a:t>-Mayıs</a:t>
                      </a:r>
                      <a:endParaRPr lang="en-US" sz="1200" b="1" dirty="0"/>
                    </a:p>
                  </a:txBody>
                  <a:tcPr/>
                </a:tc>
                <a:tc>
                  <a:txBody>
                    <a:bodyPr/>
                    <a:lstStyle/>
                    <a:p>
                      <a:pPr algn="ctr"/>
                      <a:r>
                        <a:rPr lang="tr-TR" sz="1200" b="1" dirty="0" smtClean="0"/>
                        <a:t>Planlama Aşamasında</a:t>
                      </a:r>
                      <a:endParaRPr lang="en-US" sz="1200" b="1" dirty="0"/>
                    </a:p>
                  </a:txBody>
                  <a:tcPr/>
                </a:tc>
              </a:tr>
              <a:tr h="457045">
                <a:tc>
                  <a:txBody>
                    <a:bodyPr/>
                    <a:lstStyle/>
                    <a:p>
                      <a:pPr algn="ctr"/>
                      <a:r>
                        <a:rPr lang="tr-TR" sz="1200" b="1" dirty="0" smtClean="0"/>
                        <a:t>13</a:t>
                      </a:r>
                      <a:endParaRPr lang="en-US" sz="1200" b="1" dirty="0"/>
                    </a:p>
                  </a:txBody>
                  <a:tcPr/>
                </a:tc>
                <a:tc>
                  <a:txBody>
                    <a:bodyPr/>
                    <a:lstStyle/>
                    <a:p>
                      <a:r>
                        <a:rPr lang="tr-TR" sz="1200" b="1" dirty="0" smtClean="0"/>
                        <a:t>İ.İ.B.F.</a:t>
                      </a:r>
                      <a:r>
                        <a:rPr lang="tr-TR" sz="1200" b="1" baseline="0" dirty="0" smtClean="0"/>
                        <a:t> Ve İ.L.E.F. Binalarının Telefon Santrallerinin Yenilenmesi</a:t>
                      </a:r>
                      <a:endParaRPr lang="en-US"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smtClean="0"/>
                        <a:t>Mart-Haziran</a:t>
                      </a:r>
                      <a:endParaRPr lang="en-US" sz="1200" b="1" dirty="0" smtClean="0"/>
                    </a:p>
                    <a:p>
                      <a:pPr algn="ctr"/>
                      <a:endParaRPr lang="en-US" sz="1200" b="1" dirty="0"/>
                    </a:p>
                  </a:txBody>
                  <a:tcPr/>
                </a:tc>
                <a:tc>
                  <a:txBody>
                    <a:bodyPr/>
                    <a:lstStyle/>
                    <a:p>
                      <a:pPr algn="ctr"/>
                      <a:r>
                        <a:rPr lang="tr-TR" sz="1200" b="1" dirty="0" smtClean="0"/>
                        <a:t>Devam Ediyor</a:t>
                      </a:r>
                      <a:endParaRPr lang="en-US" sz="1200" b="1" dirty="0" smtClean="0"/>
                    </a:p>
                    <a:p>
                      <a:pPr algn="ctr"/>
                      <a:endParaRPr lang="en-US" sz="1200" b="1"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188640"/>
            <a:ext cx="8305800" cy="1259160"/>
          </a:xfrm>
        </p:spPr>
        <p:txBody>
          <a:bodyPr>
            <a:normAutofit/>
          </a:bodyPr>
          <a:lstStyle/>
          <a:p>
            <a:pPr algn="ctr" eaLnBrk="1" hangingPunct="1"/>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YAPI İŞLERİ MÜDÜRLÜĞÜ </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2015 YILI TAMAMLANAN İŞLER</a:t>
            </a:r>
            <a:r>
              <a:rPr lang="tr-TR" sz="1800" dirty="0" smtClean="0">
                <a:latin typeface="Arial" charset="0"/>
                <a:cs typeface="Arial" charset="0"/>
              </a:rPr>
              <a:t/>
            </a:r>
            <a:br>
              <a:rPr lang="tr-TR" sz="1800" dirty="0" smtClean="0">
                <a:latin typeface="Arial" charset="0"/>
                <a:cs typeface="Arial" charset="0"/>
              </a:rPr>
            </a:br>
            <a:endParaRPr lang="tr-TR" sz="1800" dirty="0" smtClean="0"/>
          </a:p>
        </p:txBody>
      </p:sp>
      <p:sp>
        <p:nvSpPr>
          <p:cNvPr id="4" name="3 Dikdörtgen"/>
          <p:cNvSpPr/>
          <p:nvPr/>
        </p:nvSpPr>
        <p:spPr>
          <a:xfrm>
            <a:off x="304800" y="1524000"/>
            <a:ext cx="8458200" cy="1384995"/>
          </a:xfrm>
          <a:prstGeom prst="rect">
            <a:avLst/>
          </a:prstGeom>
        </p:spPr>
        <p:txBody>
          <a:bodyPr wrap="square">
            <a:spAutoFit/>
          </a:bodyPr>
          <a:lstStyle/>
          <a:p>
            <a:pPr>
              <a:buFont typeface="Wingdings" pitchFamily="2" charset="2"/>
              <a:buChar char="Ø"/>
            </a:pPr>
            <a:r>
              <a:rPr lang="tr-TR" sz="1600" b="1" dirty="0" smtClean="0"/>
              <a:t> İLAHİYAT FAKÜLTESİ UYGULAMA CAMİİ İNŞAATI TAMAMLANMIŞ VE 13.07.2015 TARİHİNDE İBADETE AÇILMIŞTIR. ÇEVRE VE OTOPARK DÜZENLEMESİ İSE ARALIK AYI İÇERİSİNDE TAMAMLANMIŞTIR. </a:t>
            </a:r>
          </a:p>
          <a:p>
            <a:r>
              <a:rPr lang="tr-TR" dirty="0" smtClean="0">
                <a:latin typeface="Arial" charset="0"/>
                <a:cs typeface="Arial" charset="0"/>
              </a:rPr>
              <a:t/>
            </a:r>
            <a:br>
              <a:rPr lang="tr-TR" dirty="0" smtClean="0">
                <a:latin typeface="Arial" charset="0"/>
                <a:cs typeface="Arial" charset="0"/>
              </a:rPr>
            </a:br>
            <a:endParaRPr lang="tr-TR" dirty="0"/>
          </a:p>
        </p:txBody>
      </p:sp>
      <p:pic>
        <p:nvPicPr>
          <p:cNvPr id="1026" name="Picture 2" descr="C:\Users\Yapi\Desktop\FOTO\cami foto\camii\DSC_5229-2.jpg"/>
          <p:cNvPicPr>
            <a:picLocks noChangeAspect="1" noChangeArrowheads="1"/>
          </p:cNvPicPr>
          <p:nvPr/>
        </p:nvPicPr>
        <p:blipFill>
          <a:blip r:embed="rId2" cstate="print"/>
          <a:srcRect/>
          <a:stretch>
            <a:fillRect/>
          </a:stretch>
        </p:blipFill>
        <p:spPr bwMode="auto">
          <a:xfrm>
            <a:off x="4759097" y="2052184"/>
            <a:ext cx="4003903" cy="2672216"/>
          </a:xfrm>
          <a:prstGeom prst="rect">
            <a:avLst/>
          </a:prstGeom>
          <a:ln>
            <a:noFill/>
          </a:ln>
          <a:effectLst>
            <a:softEdge rad="112500"/>
          </a:effectLst>
        </p:spPr>
      </p:pic>
      <p:sp>
        <p:nvSpPr>
          <p:cNvPr id="6" name="5 Dikdörtgen"/>
          <p:cNvSpPr/>
          <p:nvPr/>
        </p:nvSpPr>
        <p:spPr>
          <a:xfrm>
            <a:off x="304800" y="2362200"/>
            <a:ext cx="4572000" cy="1323439"/>
          </a:xfrm>
          <a:prstGeom prst="rect">
            <a:avLst/>
          </a:prstGeom>
        </p:spPr>
        <p:txBody>
          <a:bodyPr>
            <a:spAutoFit/>
          </a:bodyPr>
          <a:lstStyle/>
          <a:p>
            <a:r>
              <a:rPr lang="tr-TR" sz="1600" b="1" dirty="0" smtClean="0">
                <a:effectLst>
                  <a:outerShdw blurRad="38100" dist="38100" dir="2700000" algn="tl">
                    <a:srgbClr val="000000">
                      <a:alpha val="43137"/>
                    </a:srgbClr>
                  </a:outerShdw>
                </a:effectLst>
              </a:rPr>
              <a:t>SÖZLEŞME BEDELİ	:</a:t>
            </a:r>
            <a:r>
              <a:rPr lang="tr-TR" sz="1600" dirty="0" smtClean="0">
                <a:effectLst>
                  <a:outerShdw blurRad="38100" dist="38100" dir="2700000" algn="tl">
                    <a:srgbClr val="000000">
                      <a:alpha val="43137"/>
                    </a:srgbClr>
                  </a:outerShdw>
                </a:effectLst>
              </a:rPr>
              <a:t> 4.000.000,00 ABD DOLARI</a:t>
            </a:r>
          </a:p>
          <a:p>
            <a:r>
              <a:rPr lang="tr-TR" sz="1600" b="1" dirty="0" smtClean="0">
                <a:effectLst>
                  <a:outerShdw blurRad="38100" dist="38100" dir="2700000" algn="tl">
                    <a:srgbClr val="000000">
                      <a:alpha val="43137"/>
                    </a:srgbClr>
                  </a:outerShdw>
                </a:effectLst>
              </a:rPr>
              <a:t>YÜKLENİCİ		:</a:t>
            </a:r>
            <a:r>
              <a:rPr lang="tr-TR" sz="1600" dirty="0" smtClean="0">
                <a:effectLst>
                  <a:outerShdw blurRad="38100" dist="38100" dir="2700000" algn="tl">
                    <a:srgbClr val="000000">
                      <a:alpha val="43137"/>
                    </a:srgbClr>
                  </a:outerShdw>
                </a:effectLst>
              </a:rPr>
              <a:t> Avrasya Bilim Ve Kültür Vakfı</a:t>
            </a:r>
          </a:p>
          <a:p>
            <a:r>
              <a:rPr lang="en-US" sz="1600" b="1" dirty="0" smtClean="0">
                <a:effectLst>
                  <a:outerShdw blurRad="38100" dist="38100" dir="2700000" algn="tl">
                    <a:srgbClr val="000000">
                      <a:alpha val="43137"/>
                    </a:srgbClr>
                  </a:outerShdw>
                </a:effectLst>
              </a:rPr>
              <a:t>SÖZLEŞME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03</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4</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2</a:t>
            </a:r>
          </a:p>
          <a:p>
            <a:r>
              <a:rPr lang="en-US" sz="1600" b="1" dirty="0" smtClean="0">
                <a:effectLst>
                  <a:outerShdw blurRad="38100" dist="38100" dir="2700000" algn="tl">
                    <a:srgbClr val="000000">
                      <a:alpha val="43137"/>
                    </a:srgbClr>
                  </a:outerShdw>
                </a:effectLst>
              </a:rPr>
              <a:t>YER TESLİM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03</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4</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2</a:t>
            </a:r>
          </a:p>
          <a:p>
            <a:r>
              <a:rPr lang="tr-TR" sz="1600" b="1" dirty="0" smtClean="0">
                <a:effectLst>
                  <a:outerShdw blurRad="38100" dist="38100" dir="2700000" algn="tl">
                    <a:srgbClr val="000000">
                      <a:alpha val="43137"/>
                    </a:srgbClr>
                  </a:outerShdw>
                </a:effectLst>
              </a:rPr>
              <a:t>KAPALI ALAN	</a:t>
            </a:r>
            <a:r>
              <a:rPr lang="tr-TR" sz="1600" dirty="0" smtClean="0">
                <a:effectLst>
                  <a:outerShdw blurRad="38100" dist="38100" dir="2700000" algn="tl">
                    <a:srgbClr val="000000">
                      <a:alpha val="43137"/>
                    </a:srgbClr>
                  </a:outerShdw>
                </a:effectLst>
              </a:rPr>
              <a:t>: 4.000 m</a:t>
            </a:r>
            <a:r>
              <a:rPr lang="tr-TR" sz="1600" baseline="30000" dirty="0" smtClean="0">
                <a:effectLst>
                  <a:outerShdw blurRad="38100" dist="38100" dir="2700000" algn="tl">
                    <a:srgbClr val="000000">
                      <a:alpha val="43137"/>
                    </a:srgbClr>
                  </a:outerShdw>
                </a:effectLst>
              </a:rPr>
              <a:t>2</a:t>
            </a:r>
          </a:p>
        </p:txBody>
      </p:sp>
      <p:sp>
        <p:nvSpPr>
          <p:cNvPr id="7" name="6 Dikdörtgen"/>
          <p:cNvSpPr/>
          <p:nvPr/>
        </p:nvSpPr>
        <p:spPr>
          <a:xfrm>
            <a:off x="381000" y="4724400"/>
            <a:ext cx="8229600" cy="1323439"/>
          </a:xfrm>
          <a:prstGeom prst="rect">
            <a:avLst/>
          </a:prstGeom>
        </p:spPr>
        <p:txBody>
          <a:bodyPr wrap="square">
            <a:spAutoFit/>
          </a:bodyPr>
          <a:lstStyle/>
          <a:p>
            <a:pPr indent="-342900" algn="just"/>
            <a:r>
              <a:rPr lang="tr-TR" sz="1600" dirty="0" smtClean="0"/>
              <a:t>* Kubbe çapı 26 metre, kubbe yüksekliği 34 metre olan </a:t>
            </a:r>
            <a:r>
              <a:rPr lang="tr-TR" sz="1600" dirty="0" err="1" smtClean="0"/>
              <a:t>Abdulkerim</a:t>
            </a:r>
            <a:r>
              <a:rPr lang="tr-TR" sz="1600" dirty="0" smtClean="0"/>
              <a:t> </a:t>
            </a:r>
            <a:r>
              <a:rPr lang="tr-TR" sz="1600" dirty="0" err="1" smtClean="0"/>
              <a:t>Satuk</a:t>
            </a:r>
            <a:r>
              <a:rPr lang="tr-TR" sz="1600" dirty="0" smtClean="0"/>
              <a:t> Buğra Han Camii’nin toplam namaz kılma alanı 2.464 m2’dir. Yükseklikleri 59 metre olan üçer şerefeli iki minaresi bulunmaktadır. Camii genel olarak namaz kılma alanı, imam odası, görevli lojmanları, yönetim odası, abdesthaneler, morg, </a:t>
            </a:r>
            <a:r>
              <a:rPr lang="tr-TR" sz="1600" dirty="0" err="1" smtClean="0"/>
              <a:t>gasilhane</a:t>
            </a:r>
            <a:r>
              <a:rPr lang="tr-TR" sz="1600" dirty="0" smtClean="0"/>
              <a:t>, çok amaçlı salon, kütüphane, okuma salonu, seminer odaları, depolar, kurban kesim odası ve görevli odalarından oluşmaktadır.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188640"/>
            <a:ext cx="8305800" cy="1259160"/>
          </a:xfrm>
        </p:spPr>
        <p:txBody>
          <a:bodyPr>
            <a:normAutofit/>
          </a:bodyPr>
          <a:lstStyle/>
          <a:p>
            <a:pPr algn="ctr" eaLnBrk="1" hangingPunct="1"/>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YAPI İŞLERİ MÜDÜRLÜĞÜ </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2015 YILI TAMAMLANAN İŞLER</a:t>
            </a:r>
            <a:r>
              <a:rPr lang="tr-TR" sz="1800" dirty="0" smtClean="0">
                <a:latin typeface="Arial" charset="0"/>
                <a:cs typeface="Arial" charset="0"/>
              </a:rPr>
              <a:t/>
            </a:r>
            <a:br>
              <a:rPr lang="tr-TR" sz="1800" dirty="0" smtClean="0">
                <a:latin typeface="Arial" charset="0"/>
                <a:cs typeface="Arial" charset="0"/>
              </a:rPr>
            </a:br>
            <a:endParaRPr lang="tr-TR" sz="1800" dirty="0" smtClean="0"/>
          </a:p>
        </p:txBody>
      </p:sp>
      <p:sp>
        <p:nvSpPr>
          <p:cNvPr id="4" name="3 Dikdörtgen"/>
          <p:cNvSpPr/>
          <p:nvPr/>
        </p:nvSpPr>
        <p:spPr>
          <a:xfrm>
            <a:off x="304800" y="1524000"/>
            <a:ext cx="8458200" cy="1384995"/>
          </a:xfrm>
          <a:prstGeom prst="rect">
            <a:avLst/>
          </a:prstGeom>
        </p:spPr>
        <p:txBody>
          <a:bodyPr wrap="square">
            <a:spAutoFit/>
          </a:bodyPr>
          <a:lstStyle/>
          <a:p>
            <a:pPr algn="just">
              <a:buFont typeface="Wingdings" pitchFamily="2" charset="2"/>
              <a:buChar char="Ø"/>
            </a:pPr>
            <a:r>
              <a:rPr lang="tr-TR" sz="1600" b="1" dirty="0" smtClean="0"/>
              <a:t> BİŞKEK TÜRK İLKOKUL, ORTAOKUL VE İMAM HATİP ORTAOKULU TAMAMLANMIŞ VE 29.09.2015 TARİHİNDE EĞİTİM-ÖĞRETİME AÇILMIŞTIR.</a:t>
            </a:r>
          </a:p>
          <a:p>
            <a:pPr algn="just">
              <a:buFont typeface="Wingdings" pitchFamily="2" charset="2"/>
              <a:buChar char="Ø"/>
            </a:pPr>
            <a:endParaRPr lang="tr-TR" sz="1600" b="1" dirty="0" smtClean="0"/>
          </a:p>
          <a:p>
            <a:r>
              <a:rPr lang="tr-TR" dirty="0" smtClean="0">
                <a:latin typeface="Arial" charset="0"/>
                <a:cs typeface="Arial" charset="0"/>
              </a:rPr>
              <a:t/>
            </a:r>
            <a:br>
              <a:rPr lang="tr-TR" dirty="0" smtClean="0">
                <a:latin typeface="Arial" charset="0"/>
                <a:cs typeface="Arial" charset="0"/>
              </a:rPr>
            </a:br>
            <a:endParaRPr lang="tr-TR" dirty="0"/>
          </a:p>
        </p:txBody>
      </p:sp>
      <p:sp>
        <p:nvSpPr>
          <p:cNvPr id="6" name="5 Dikdörtgen"/>
          <p:cNvSpPr/>
          <p:nvPr/>
        </p:nvSpPr>
        <p:spPr>
          <a:xfrm>
            <a:off x="304800" y="2362200"/>
            <a:ext cx="4572000" cy="1569660"/>
          </a:xfrm>
          <a:prstGeom prst="rect">
            <a:avLst/>
          </a:prstGeom>
        </p:spPr>
        <p:txBody>
          <a:bodyPr>
            <a:spAutoFit/>
          </a:bodyPr>
          <a:lstStyle/>
          <a:p>
            <a:r>
              <a:rPr lang="tr-TR" sz="1600" b="1" dirty="0" smtClean="0">
                <a:effectLst>
                  <a:outerShdw blurRad="38100" dist="38100" dir="2700000" algn="tl">
                    <a:srgbClr val="000000">
                      <a:alpha val="43137"/>
                    </a:srgbClr>
                  </a:outerShdw>
                </a:effectLst>
              </a:rPr>
              <a:t>SÖZLEŞME BEDELİ	:</a:t>
            </a:r>
            <a:r>
              <a:rPr lang="tr-TR" sz="1600" dirty="0" smtClean="0">
                <a:effectLst>
                  <a:outerShdw blurRad="38100" dist="38100" dir="2700000" algn="tl">
                    <a:srgbClr val="000000">
                      <a:alpha val="43137"/>
                    </a:srgbClr>
                  </a:outerShdw>
                </a:effectLst>
              </a:rPr>
              <a:t> 4 588 000 USD</a:t>
            </a:r>
          </a:p>
          <a:p>
            <a:r>
              <a:rPr lang="tr-TR" sz="1600" b="1" dirty="0" smtClean="0">
                <a:effectLst>
                  <a:outerShdw blurRad="38100" dist="38100" dir="2700000" algn="tl">
                    <a:srgbClr val="000000">
                      <a:alpha val="43137"/>
                    </a:srgbClr>
                  </a:outerShdw>
                </a:effectLst>
              </a:rPr>
              <a:t>YÜKLENİCİ		:</a:t>
            </a:r>
            <a:r>
              <a:rPr lang="tr-TR" sz="1600" dirty="0" smtClean="0">
                <a:effectLst>
                  <a:outerShdw blurRad="38100" dist="38100" dir="2700000" algn="tl">
                    <a:srgbClr val="000000">
                      <a:alpha val="43137"/>
                    </a:srgbClr>
                  </a:outerShdw>
                </a:effectLst>
              </a:rPr>
              <a:t> Bil-Tek </a:t>
            </a:r>
            <a:r>
              <a:rPr lang="tr-TR" sz="1600" dirty="0" err="1" smtClean="0">
                <a:effectLst>
                  <a:outerShdw blurRad="38100" dist="38100" dir="2700000" algn="tl">
                    <a:srgbClr val="000000">
                      <a:alpha val="43137"/>
                    </a:srgbClr>
                  </a:outerShdw>
                </a:effectLst>
              </a:rPr>
              <a:t>İnş</a:t>
            </a:r>
            <a:r>
              <a:rPr lang="tr-TR" sz="1600" dirty="0" smtClean="0">
                <a:effectLst>
                  <a:outerShdw blurRad="38100" dist="38100" dir="2700000" algn="tl">
                    <a:srgbClr val="000000">
                      <a:alpha val="43137"/>
                    </a:srgbClr>
                  </a:outerShdw>
                </a:effectLst>
              </a:rPr>
              <a:t>.</a:t>
            </a:r>
            <a:r>
              <a:rPr lang="tr-TR" sz="1600" dirty="0" err="1" smtClean="0">
                <a:effectLst>
                  <a:outerShdw blurRad="38100" dist="38100" dir="2700000" algn="tl">
                    <a:srgbClr val="000000">
                      <a:alpha val="43137"/>
                    </a:srgbClr>
                  </a:outerShdw>
                </a:effectLst>
              </a:rPr>
              <a:t>Ltd.Şti</a:t>
            </a:r>
            <a:endParaRPr lang="tr-TR" sz="1600" dirty="0" smtClean="0">
              <a:effectLst>
                <a:outerShdw blurRad="38100" dist="38100" dir="2700000" algn="tl">
                  <a:srgbClr val="000000">
                    <a:alpha val="43137"/>
                  </a:srgbClr>
                </a:outerShdw>
              </a:effectLst>
            </a:endParaRPr>
          </a:p>
          <a:p>
            <a:r>
              <a:rPr lang="en-US" sz="1600" b="1" dirty="0" smtClean="0">
                <a:effectLst>
                  <a:outerShdw blurRad="38100" dist="38100" dir="2700000" algn="tl">
                    <a:srgbClr val="000000">
                      <a:alpha val="43137"/>
                    </a:srgbClr>
                  </a:outerShdw>
                </a:effectLst>
              </a:rPr>
              <a:t>SÖZLEŞME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27</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3</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4</a:t>
            </a:r>
          </a:p>
          <a:p>
            <a:r>
              <a:rPr lang="en-US" sz="1600" b="1" dirty="0" smtClean="0">
                <a:effectLst>
                  <a:outerShdw blurRad="38100" dist="38100" dir="2700000" algn="tl">
                    <a:srgbClr val="000000">
                      <a:alpha val="43137"/>
                    </a:srgbClr>
                  </a:outerShdw>
                </a:effectLst>
              </a:rPr>
              <a:t>YER TESLİM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04</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4</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4</a:t>
            </a:r>
          </a:p>
          <a:p>
            <a:r>
              <a:rPr lang="tr-TR" sz="1600" b="1" dirty="0" smtClean="0">
                <a:effectLst>
                  <a:outerShdw blurRad="38100" dist="38100" dir="2700000" algn="tl">
                    <a:srgbClr val="000000">
                      <a:alpha val="43137"/>
                    </a:srgbClr>
                  </a:outerShdw>
                </a:effectLst>
              </a:rPr>
              <a:t>KAPALI ALAN	</a:t>
            </a:r>
            <a:r>
              <a:rPr lang="tr-TR" sz="1600" dirty="0" smtClean="0">
                <a:effectLst>
                  <a:outerShdw blurRad="38100" dist="38100" dir="2700000" algn="tl">
                    <a:srgbClr val="000000">
                      <a:alpha val="43137"/>
                    </a:srgbClr>
                  </a:outerShdw>
                </a:effectLst>
              </a:rPr>
              <a:t>: 5946 m</a:t>
            </a:r>
            <a:r>
              <a:rPr lang="tr-TR" sz="1600" baseline="30000" dirty="0" smtClean="0">
                <a:effectLst>
                  <a:outerShdw blurRad="38100" dist="38100" dir="2700000" algn="tl">
                    <a:srgbClr val="000000">
                      <a:alpha val="43137"/>
                    </a:srgbClr>
                  </a:outerShdw>
                </a:effectLst>
              </a:rPr>
              <a:t>2</a:t>
            </a:r>
          </a:p>
          <a:p>
            <a:r>
              <a:rPr lang="tr-TR" sz="1600" b="1" dirty="0" smtClean="0">
                <a:effectLst>
                  <a:outerShdw blurRad="38100" dist="38100" dir="2700000" algn="tl">
                    <a:srgbClr val="000000">
                      <a:alpha val="43137"/>
                    </a:srgbClr>
                  </a:outerShdw>
                </a:effectLst>
              </a:rPr>
              <a:t>KAPASİTE 		: </a:t>
            </a:r>
            <a:r>
              <a:rPr lang="tr-TR" sz="1600" dirty="0" smtClean="0">
                <a:effectLst>
                  <a:outerShdw blurRad="38100" dist="38100" dir="2700000" algn="tl">
                    <a:srgbClr val="000000">
                      <a:alpha val="43137"/>
                    </a:srgbClr>
                  </a:outerShdw>
                </a:effectLst>
              </a:rPr>
              <a:t>600</a:t>
            </a:r>
            <a:r>
              <a:rPr lang="tr-TR" sz="1600" b="1"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Öğrenci</a:t>
            </a:r>
          </a:p>
        </p:txBody>
      </p:sp>
      <p:sp>
        <p:nvSpPr>
          <p:cNvPr id="7" name="6 Dikdörtgen"/>
          <p:cNvSpPr/>
          <p:nvPr/>
        </p:nvSpPr>
        <p:spPr>
          <a:xfrm>
            <a:off x="381000" y="4724400"/>
            <a:ext cx="8229600" cy="1323439"/>
          </a:xfrm>
          <a:prstGeom prst="rect">
            <a:avLst/>
          </a:prstGeom>
        </p:spPr>
        <p:txBody>
          <a:bodyPr wrap="square">
            <a:spAutoFit/>
          </a:bodyPr>
          <a:lstStyle/>
          <a:p>
            <a:pPr>
              <a:buNone/>
            </a:pPr>
            <a:r>
              <a:rPr lang="tr-TR" sz="1600" dirty="0" smtClean="0"/>
              <a:t> </a:t>
            </a:r>
            <a:r>
              <a:rPr lang="tr-TR" sz="1600" b="1" dirty="0" smtClean="0"/>
              <a:t>*</a:t>
            </a:r>
            <a:r>
              <a:rPr lang="tr-TR" sz="1600" dirty="0" smtClean="0"/>
              <a:t>    M.E.B. Bişkek İlkokul Ve Ortaokul  Binası “A, B ve V Blok” olmak üzere üç blok olarak projelendirilmiştir.</a:t>
            </a:r>
          </a:p>
          <a:p>
            <a:pPr>
              <a:buNone/>
            </a:pPr>
            <a:r>
              <a:rPr lang="tr-TR" sz="1600" b="1" dirty="0" smtClean="0"/>
              <a:t> *    </a:t>
            </a:r>
            <a:r>
              <a:rPr lang="tr-TR" sz="1600" dirty="0" smtClean="0"/>
              <a:t>Bina, 21 adet 30 kişilik derslik, 4 adet laboratuarlı sınıf, 1 adet bilgisayar laboratuarı, 46 kişilik kütüphane, 230 kişilik çok amaçlı salon, 134 kişilik yemekhane ve anaokulu bölümlerinden oluşmaktadır.</a:t>
            </a:r>
          </a:p>
        </p:txBody>
      </p:sp>
      <p:pic>
        <p:nvPicPr>
          <p:cNvPr id="8" name="Resim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t="6667" b="16667"/>
          <a:stretch>
            <a:fillRect/>
          </a:stretch>
        </p:blipFill>
        <p:spPr>
          <a:xfrm>
            <a:off x="3657600" y="2209799"/>
            <a:ext cx="5029200" cy="214206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188640"/>
            <a:ext cx="8305800" cy="1259160"/>
          </a:xfrm>
        </p:spPr>
        <p:txBody>
          <a:bodyPr>
            <a:normAutofit/>
          </a:bodyPr>
          <a:lstStyle/>
          <a:p>
            <a:pPr algn="ctr" eaLnBrk="1" hangingPunct="1"/>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YAPI İŞLERİ MÜDÜRLÜĞÜ </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2015 YILI TAMAMLANAN İŞLER</a:t>
            </a:r>
            <a:r>
              <a:rPr lang="tr-TR" sz="1800" dirty="0" smtClean="0">
                <a:latin typeface="Arial" charset="0"/>
                <a:cs typeface="Arial" charset="0"/>
              </a:rPr>
              <a:t/>
            </a:r>
            <a:br>
              <a:rPr lang="tr-TR" sz="1800" dirty="0" smtClean="0">
                <a:latin typeface="Arial" charset="0"/>
                <a:cs typeface="Arial" charset="0"/>
              </a:rPr>
            </a:br>
            <a:endParaRPr lang="tr-TR" sz="1800" dirty="0" smtClean="0"/>
          </a:p>
        </p:txBody>
      </p:sp>
      <p:sp>
        <p:nvSpPr>
          <p:cNvPr id="4" name="3 Dikdörtgen"/>
          <p:cNvSpPr/>
          <p:nvPr/>
        </p:nvSpPr>
        <p:spPr>
          <a:xfrm>
            <a:off x="304800" y="1524000"/>
            <a:ext cx="8458200" cy="1384995"/>
          </a:xfrm>
          <a:prstGeom prst="rect">
            <a:avLst/>
          </a:prstGeom>
        </p:spPr>
        <p:txBody>
          <a:bodyPr wrap="square">
            <a:spAutoFit/>
          </a:bodyPr>
          <a:lstStyle/>
          <a:p>
            <a:pPr algn="just">
              <a:buFont typeface="Wingdings" pitchFamily="2" charset="2"/>
              <a:buChar char="Ø"/>
            </a:pPr>
            <a:r>
              <a:rPr lang="tr-TR" sz="1600" b="1" dirty="0" smtClean="0"/>
              <a:t> REKTÖRLÜK, FEN VE MÜHENDİSLİK FAKÜLTE BİNALARI TAMAMLANMIŞ, KISMİ GEÇİCİ KABUL İŞLEMLERİ YAPILARAK MAYIS 2015 İÇERİSİNDE HİZMETE ALINMIŞTIR.</a:t>
            </a:r>
          </a:p>
          <a:p>
            <a:pPr algn="just">
              <a:buFont typeface="Wingdings" pitchFamily="2" charset="2"/>
              <a:buChar char="Ø"/>
            </a:pPr>
            <a:endParaRPr lang="tr-TR" sz="1600" b="1" dirty="0" smtClean="0"/>
          </a:p>
          <a:p>
            <a:r>
              <a:rPr lang="tr-TR" dirty="0" smtClean="0">
                <a:latin typeface="Arial" charset="0"/>
                <a:cs typeface="Arial" charset="0"/>
              </a:rPr>
              <a:t/>
            </a:r>
            <a:br>
              <a:rPr lang="tr-TR" dirty="0" smtClean="0">
                <a:latin typeface="Arial" charset="0"/>
                <a:cs typeface="Arial" charset="0"/>
              </a:rPr>
            </a:br>
            <a:endParaRPr lang="tr-TR" dirty="0"/>
          </a:p>
        </p:txBody>
      </p:sp>
      <p:sp>
        <p:nvSpPr>
          <p:cNvPr id="6" name="5 Dikdörtgen"/>
          <p:cNvSpPr/>
          <p:nvPr/>
        </p:nvSpPr>
        <p:spPr>
          <a:xfrm>
            <a:off x="304800" y="2362200"/>
            <a:ext cx="4572000" cy="1323439"/>
          </a:xfrm>
          <a:prstGeom prst="rect">
            <a:avLst/>
          </a:prstGeom>
        </p:spPr>
        <p:txBody>
          <a:bodyPr wrap="square">
            <a:spAutoFit/>
          </a:bodyPr>
          <a:lstStyle/>
          <a:p>
            <a:r>
              <a:rPr lang="tr-TR" sz="1600" b="1" dirty="0" smtClean="0">
                <a:effectLst>
                  <a:outerShdw blurRad="38100" dist="38100" dir="2700000" algn="tl">
                    <a:srgbClr val="000000">
                      <a:alpha val="43137"/>
                    </a:srgbClr>
                  </a:outerShdw>
                </a:effectLst>
              </a:rPr>
              <a:t>SÖZLEŞME BEDELİ	:</a:t>
            </a:r>
            <a:r>
              <a:rPr lang="tr-TR" sz="1600" dirty="0" smtClean="0">
                <a:effectLst>
                  <a:outerShdw blurRad="38100" dist="38100" dir="2700000" algn="tl">
                    <a:srgbClr val="000000">
                      <a:alpha val="43137"/>
                    </a:srgbClr>
                  </a:outerShdw>
                </a:effectLst>
              </a:rPr>
              <a:t> 10.545.000,00 ABD DOLARI</a:t>
            </a:r>
          </a:p>
          <a:p>
            <a:r>
              <a:rPr lang="tr-TR" sz="1600" b="1" dirty="0" smtClean="0">
                <a:effectLst>
                  <a:outerShdw blurRad="38100" dist="38100" dir="2700000" algn="tl">
                    <a:srgbClr val="000000">
                      <a:alpha val="43137"/>
                    </a:srgbClr>
                  </a:outerShdw>
                </a:effectLst>
              </a:rPr>
              <a:t>YÜKLENİCİ		:</a:t>
            </a:r>
            <a:r>
              <a:rPr lang="tr-TR" sz="1600" dirty="0" smtClean="0">
                <a:effectLst>
                  <a:outerShdw blurRad="38100" dist="38100" dir="2700000" algn="tl">
                    <a:srgbClr val="000000">
                      <a:alpha val="43137"/>
                    </a:srgbClr>
                  </a:outerShdw>
                </a:effectLst>
              </a:rPr>
              <a:t> </a:t>
            </a:r>
            <a:r>
              <a:rPr lang="tr-TR" sz="1600" dirty="0" err="1" smtClean="0">
                <a:effectLst>
                  <a:outerShdw blurRad="38100" dist="38100" dir="2700000" algn="tl">
                    <a:srgbClr val="000000">
                      <a:alpha val="43137"/>
                    </a:srgbClr>
                  </a:outerShdw>
                </a:effectLst>
              </a:rPr>
              <a:t>Arıkan</a:t>
            </a:r>
            <a:r>
              <a:rPr lang="tr-TR" sz="1600" dirty="0" smtClean="0">
                <a:effectLst>
                  <a:outerShdw blurRad="38100" dist="38100" dir="2700000" algn="tl">
                    <a:srgbClr val="000000">
                      <a:alpha val="43137"/>
                    </a:srgbClr>
                  </a:outerShdw>
                </a:effectLst>
              </a:rPr>
              <a:t> İnşaat A.Ş.</a:t>
            </a:r>
          </a:p>
          <a:p>
            <a:r>
              <a:rPr lang="en-US" sz="1600" b="1" dirty="0" smtClean="0">
                <a:effectLst>
                  <a:outerShdw blurRad="38100" dist="38100" dir="2700000" algn="tl">
                    <a:srgbClr val="000000">
                      <a:alpha val="43137"/>
                    </a:srgbClr>
                  </a:outerShdw>
                </a:effectLst>
              </a:rPr>
              <a:t>SÖZLEŞME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08</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2</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2</a:t>
            </a:r>
          </a:p>
          <a:p>
            <a:r>
              <a:rPr lang="en-US" sz="1600" b="1" dirty="0" smtClean="0">
                <a:effectLst>
                  <a:outerShdw blurRad="38100" dist="38100" dir="2700000" algn="tl">
                    <a:srgbClr val="000000">
                      <a:alpha val="43137"/>
                    </a:srgbClr>
                  </a:outerShdw>
                </a:effectLst>
              </a:rPr>
              <a:t>YER TESLİM TARİHİ</a:t>
            </a:r>
            <a:r>
              <a:rPr lang="tr-TR"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a:t>
            </a:r>
            <a:r>
              <a:rPr lang="en-US" sz="1600" dirty="0" smtClean="0">
                <a:effectLst>
                  <a:outerShdw blurRad="38100" dist="38100" dir="2700000" algn="tl">
                    <a:srgbClr val="000000">
                      <a:alpha val="43137"/>
                    </a:srgbClr>
                  </a:outerShdw>
                </a:effectLst>
              </a:rPr>
              <a:t> </a:t>
            </a:r>
            <a:r>
              <a:rPr lang="tr-TR" sz="1600" dirty="0" smtClean="0">
                <a:effectLst>
                  <a:outerShdw blurRad="38100" dist="38100" dir="2700000" algn="tl">
                    <a:srgbClr val="000000">
                      <a:alpha val="43137"/>
                    </a:srgbClr>
                  </a:outerShdw>
                </a:effectLst>
              </a:rPr>
              <a:t>17</a:t>
            </a:r>
            <a:r>
              <a:rPr lang="en-US" sz="1600" dirty="0" smtClean="0">
                <a:effectLst>
                  <a:outerShdw blurRad="38100" dist="38100" dir="2700000" algn="tl">
                    <a:srgbClr val="000000">
                      <a:alpha val="43137"/>
                    </a:srgbClr>
                  </a:outerShdw>
                </a:effectLst>
              </a:rPr>
              <a:t>.0</a:t>
            </a:r>
            <a:r>
              <a:rPr lang="tr-TR" sz="1600" dirty="0" smtClean="0">
                <a:effectLst>
                  <a:outerShdw blurRad="38100" dist="38100" dir="2700000" algn="tl">
                    <a:srgbClr val="000000">
                      <a:alpha val="43137"/>
                    </a:srgbClr>
                  </a:outerShdw>
                </a:effectLst>
              </a:rPr>
              <a:t>2</a:t>
            </a:r>
            <a:r>
              <a:rPr lang="en-US" sz="1600" dirty="0" smtClean="0">
                <a:effectLst>
                  <a:outerShdw blurRad="38100" dist="38100" dir="2700000" algn="tl">
                    <a:srgbClr val="000000">
                      <a:alpha val="43137"/>
                    </a:srgbClr>
                  </a:outerShdw>
                </a:effectLst>
              </a:rPr>
              <a:t>.201</a:t>
            </a:r>
            <a:r>
              <a:rPr lang="tr-TR" sz="1600" dirty="0" smtClean="0">
                <a:effectLst>
                  <a:outerShdw blurRad="38100" dist="38100" dir="2700000" algn="tl">
                    <a:srgbClr val="000000">
                      <a:alpha val="43137"/>
                    </a:srgbClr>
                  </a:outerShdw>
                </a:effectLst>
              </a:rPr>
              <a:t>2</a:t>
            </a:r>
          </a:p>
          <a:p>
            <a:r>
              <a:rPr lang="tr-TR" sz="1600" b="1" dirty="0" smtClean="0">
                <a:effectLst>
                  <a:outerShdw blurRad="38100" dist="38100" dir="2700000" algn="tl">
                    <a:srgbClr val="000000">
                      <a:alpha val="43137"/>
                    </a:srgbClr>
                  </a:outerShdw>
                </a:effectLst>
              </a:rPr>
              <a:t>KAPALI ALAN	</a:t>
            </a:r>
            <a:r>
              <a:rPr lang="tr-TR" sz="1600" dirty="0" smtClean="0">
                <a:effectLst>
                  <a:outerShdw blurRad="38100" dist="38100" dir="2700000" algn="tl">
                    <a:srgbClr val="000000">
                      <a:alpha val="43137"/>
                    </a:srgbClr>
                  </a:outerShdw>
                </a:effectLst>
              </a:rPr>
              <a:t>: 13.463 m</a:t>
            </a:r>
            <a:r>
              <a:rPr lang="tr-TR" sz="1600" baseline="30000" dirty="0" smtClean="0">
                <a:effectLst>
                  <a:outerShdw blurRad="38100" dist="38100" dir="2700000" algn="tl">
                    <a:srgbClr val="000000">
                      <a:alpha val="43137"/>
                    </a:srgbClr>
                  </a:outerShdw>
                </a:effectLst>
              </a:rPr>
              <a:t>2</a:t>
            </a:r>
          </a:p>
        </p:txBody>
      </p:sp>
      <p:sp>
        <p:nvSpPr>
          <p:cNvPr id="7" name="6 Dikdörtgen"/>
          <p:cNvSpPr/>
          <p:nvPr/>
        </p:nvSpPr>
        <p:spPr>
          <a:xfrm>
            <a:off x="381000" y="4724400"/>
            <a:ext cx="8229600" cy="1569660"/>
          </a:xfrm>
          <a:prstGeom prst="rect">
            <a:avLst/>
          </a:prstGeom>
        </p:spPr>
        <p:txBody>
          <a:bodyPr wrap="square">
            <a:spAutoFit/>
          </a:bodyPr>
          <a:lstStyle/>
          <a:p>
            <a:pPr algn="just">
              <a:buNone/>
            </a:pPr>
            <a:r>
              <a:rPr lang="tr-TR" sz="1600" dirty="0" smtClean="0"/>
              <a:t> </a:t>
            </a:r>
            <a:r>
              <a:rPr lang="tr-TR" sz="1600" b="1" dirty="0" smtClean="0"/>
              <a:t>* </a:t>
            </a:r>
            <a:r>
              <a:rPr lang="tr-TR" sz="1600" dirty="0" smtClean="0"/>
              <a:t>Rektörlük Binası, Fen ve Mühendislik Fakültesi toplamda 2 ana bloktan oluşmaktadır.</a:t>
            </a:r>
          </a:p>
          <a:p>
            <a:pPr algn="just">
              <a:buNone/>
            </a:pPr>
            <a:r>
              <a:rPr lang="tr-TR" sz="1600" b="1" dirty="0" smtClean="0"/>
              <a:t> * </a:t>
            </a:r>
            <a:r>
              <a:rPr lang="tr-TR" sz="1600" dirty="0" smtClean="0"/>
              <a:t>Rektörlük Bloğu 1. katı idari birim katı ve sergi salonu, 2. katı ise Rektör, Rektör Vekili, Rektör Yardımcıları Makam odaları, Genel Sekreterlik, Dış İlişkiler Bürosu, 232 kişilik konferans salonu ve senato salonundan oluşmaktadır.</a:t>
            </a:r>
          </a:p>
          <a:p>
            <a:pPr algn="just">
              <a:buNone/>
            </a:pPr>
            <a:r>
              <a:rPr lang="tr-TR" sz="1600" b="1" dirty="0" smtClean="0"/>
              <a:t>* </a:t>
            </a:r>
            <a:r>
              <a:rPr lang="tr-TR" sz="1600" dirty="0" smtClean="0"/>
              <a:t>Fen ve Mühendislik Fakültesi Bloğunda ise 15 adet derslik, 28 adet laboratuar, 38 adet öğretim görevlisi odası, kantin, öğrenci </a:t>
            </a:r>
            <a:r>
              <a:rPr lang="tr-TR" sz="1600" dirty="0" err="1" smtClean="0"/>
              <a:t>klüp</a:t>
            </a:r>
            <a:r>
              <a:rPr lang="tr-TR" sz="1600" dirty="0" smtClean="0"/>
              <a:t> odaları, arşivler ve teknik odalardan oluşmaktadır. </a:t>
            </a:r>
          </a:p>
        </p:txBody>
      </p:sp>
      <p:pic>
        <p:nvPicPr>
          <p:cNvPr id="10" name="Picture 2" descr="C:\Users\Asus\Desktop\Resim Arıkan 19.02.2015\DSC_2653.JPG"/>
          <p:cNvPicPr>
            <a:picLocks noChangeAspect="1" noChangeArrowheads="1"/>
          </p:cNvPicPr>
          <p:nvPr/>
        </p:nvPicPr>
        <p:blipFill>
          <a:blip r:embed="rId2" cstate="print"/>
          <a:srcRect/>
          <a:stretch>
            <a:fillRect/>
          </a:stretch>
        </p:blipFill>
        <p:spPr bwMode="auto">
          <a:xfrm>
            <a:off x="4513113" y="2209800"/>
            <a:ext cx="4173687" cy="232185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188640"/>
            <a:ext cx="8305800" cy="1259160"/>
          </a:xfrm>
        </p:spPr>
        <p:txBody>
          <a:bodyPr>
            <a:normAutofit/>
          </a:bodyPr>
          <a:lstStyle/>
          <a:p>
            <a:pPr algn="ctr" eaLnBrk="1" hangingPunct="1"/>
            <a:r>
              <a:rPr lang="tr-TR" sz="1800" dirty="0" smtClean="0">
                <a:latin typeface="Arial" charset="0"/>
                <a:cs typeface="Arial" charset="0"/>
              </a:rPr>
              <a:t>YAPI İŞLERİ DAİRESİ BAŞKANLIĞI</a:t>
            </a:r>
            <a:br>
              <a:rPr lang="tr-TR" sz="1800" dirty="0" smtClean="0">
                <a:latin typeface="Arial" charset="0"/>
                <a:cs typeface="Arial" charset="0"/>
              </a:rPr>
            </a:br>
            <a:r>
              <a:rPr lang="tr-TR" sz="1800" dirty="0" smtClean="0">
                <a:latin typeface="Arial" charset="0"/>
                <a:cs typeface="Arial" charset="0"/>
              </a:rPr>
              <a:t>  YAPI İŞLERİ MÜDÜRLÜĞÜ </a:t>
            </a:r>
            <a:br>
              <a:rPr lang="tr-TR" sz="1800" dirty="0" smtClean="0">
                <a:latin typeface="Arial" charset="0"/>
                <a:cs typeface="Arial" charset="0"/>
              </a:rPr>
            </a:br>
            <a:r>
              <a:rPr lang="tr-TR" sz="1800" dirty="0" smtClean="0">
                <a:latin typeface="Arial" charset="0"/>
                <a:cs typeface="Arial" charset="0"/>
              </a:rPr>
              <a:t>2015 YILI TAMAMLANAN İŞLER</a:t>
            </a:r>
            <a:br>
              <a:rPr lang="tr-TR" sz="1800" dirty="0" smtClean="0">
                <a:latin typeface="Arial" charset="0"/>
                <a:cs typeface="Arial" charset="0"/>
              </a:rPr>
            </a:br>
            <a:endParaRPr lang="tr-TR" sz="1800" dirty="0" smtClean="0"/>
          </a:p>
        </p:txBody>
      </p:sp>
      <p:sp>
        <p:nvSpPr>
          <p:cNvPr id="4" name="3 Dikdörtgen"/>
          <p:cNvSpPr/>
          <p:nvPr/>
        </p:nvSpPr>
        <p:spPr>
          <a:xfrm>
            <a:off x="304800" y="1524000"/>
            <a:ext cx="8458200" cy="1631216"/>
          </a:xfrm>
          <a:prstGeom prst="rect">
            <a:avLst/>
          </a:prstGeom>
        </p:spPr>
        <p:txBody>
          <a:bodyPr wrap="square">
            <a:spAutoFit/>
          </a:bodyPr>
          <a:lstStyle/>
          <a:p>
            <a:pPr algn="just">
              <a:buFont typeface="Wingdings" pitchFamily="2" charset="2"/>
              <a:buChar char="Ø"/>
            </a:pPr>
            <a:r>
              <a:rPr lang="tr-TR" sz="1600" b="1" dirty="0" smtClean="0"/>
              <a:t> KAPALI SPOR SALONU TAMAMLANMIŞ VE 31.07.2015 TARİHİ İTİBARİYLE KISMİ GEÇİCİ KABULÜ YAPILARAK İŞLETMEYE ALINMIŞTIR.</a:t>
            </a:r>
          </a:p>
          <a:p>
            <a:pPr algn="just">
              <a:buFont typeface="Wingdings" pitchFamily="2" charset="2"/>
              <a:buChar char="Ø"/>
            </a:pPr>
            <a:endParaRPr lang="tr-TR" sz="1600" b="1" dirty="0" smtClean="0"/>
          </a:p>
          <a:p>
            <a:pPr algn="just">
              <a:buFont typeface="Wingdings" pitchFamily="2" charset="2"/>
              <a:buChar char="Ø"/>
            </a:pPr>
            <a:endParaRPr lang="tr-TR" sz="1600" b="1" dirty="0" smtClean="0"/>
          </a:p>
          <a:p>
            <a:r>
              <a:rPr lang="tr-TR" dirty="0" smtClean="0">
                <a:latin typeface="Arial" charset="0"/>
                <a:cs typeface="Arial" charset="0"/>
              </a:rPr>
              <a:t/>
            </a:r>
            <a:br>
              <a:rPr lang="tr-TR" dirty="0" smtClean="0">
                <a:latin typeface="Arial" charset="0"/>
                <a:cs typeface="Arial" charset="0"/>
              </a:rPr>
            </a:br>
            <a:endParaRPr lang="tr-TR" dirty="0"/>
          </a:p>
        </p:txBody>
      </p:sp>
      <p:sp>
        <p:nvSpPr>
          <p:cNvPr id="6" name="5 Dikdörtgen"/>
          <p:cNvSpPr/>
          <p:nvPr/>
        </p:nvSpPr>
        <p:spPr>
          <a:xfrm>
            <a:off x="304800" y="2362200"/>
            <a:ext cx="4572000" cy="1077218"/>
          </a:xfrm>
          <a:prstGeom prst="rect">
            <a:avLst/>
          </a:prstGeom>
        </p:spPr>
        <p:txBody>
          <a:bodyPr wrap="square">
            <a:spAutoFit/>
          </a:bodyPr>
          <a:lstStyle/>
          <a:p>
            <a:r>
              <a:rPr lang="tr-TR" sz="1600" b="1" dirty="0" smtClean="0">
                <a:effectLst>
                  <a:outerShdw blurRad="38100" dist="38100" dir="2700000" algn="tl">
                    <a:srgbClr val="000000">
                      <a:alpha val="43137"/>
                    </a:srgbClr>
                  </a:outerShdw>
                </a:effectLst>
              </a:rPr>
              <a:t>SÖZLEŞME BEDELİ	:</a:t>
            </a:r>
            <a:r>
              <a:rPr lang="tr-TR" sz="1600" dirty="0" smtClean="0">
                <a:effectLst>
                  <a:outerShdw blurRad="38100" dist="38100" dir="2700000" algn="tl">
                    <a:srgbClr val="000000">
                      <a:alpha val="43137"/>
                    </a:srgbClr>
                  </a:outerShdw>
                </a:effectLst>
              </a:rPr>
              <a:t> 1.647.777,55 ABD Doları</a:t>
            </a:r>
          </a:p>
          <a:p>
            <a:r>
              <a:rPr lang="tr-TR" sz="1600" b="1" dirty="0" smtClean="0">
                <a:effectLst>
                  <a:outerShdw blurRad="38100" dist="38100" dir="2700000" algn="tl">
                    <a:srgbClr val="000000">
                      <a:alpha val="43137"/>
                    </a:srgbClr>
                  </a:outerShdw>
                </a:effectLst>
              </a:rPr>
              <a:t>YÜKLENİCİ		:</a:t>
            </a:r>
            <a:r>
              <a:rPr lang="tr-TR" sz="1600" dirty="0" smtClean="0">
                <a:effectLst>
                  <a:outerShdw blurRad="38100" dist="38100" dir="2700000" algn="tl">
                    <a:srgbClr val="000000">
                      <a:alpha val="43137"/>
                    </a:srgbClr>
                  </a:outerShdw>
                </a:effectLst>
              </a:rPr>
              <a:t> Köseoğlu İnşaat</a:t>
            </a:r>
          </a:p>
          <a:p>
            <a:r>
              <a:rPr lang="tr-TR" sz="1600" b="1" dirty="0" smtClean="0">
                <a:effectLst>
                  <a:outerShdw blurRad="38100" dist="38100" dir="2700000" algn="tl">
                    <a:srgbClr val="000000">
                      <a:alpha val="43137"/>
                    </a:srgbClr>
                  </a:outerShdw>
                </a:effectLst>
              </a:rPr>
              <a:t>KAPALI ALAN	</a:t>
            </a:r>
            <a:r>
              <a:rPr lang="tr-TR" sz="1600" dirty="0" smtClean="0">
                <a:effectLst>
                  <a:outerShdw blurRad="38100" dist="38100" dir="2700000" algn="tl">
                    <a:srgbClr val="000000">
                      <a:alpha val="43137"/>
                    </a:srgbClr>
                  </a:outerShdw>
                </a:effectLst>
              </a:rPr>
              <a:t>: 2995 m</a:t>
            </a:r>
            <a:r>
              <a:rPr lang="tr-TR" sz="1600" baseline="30000" dirty="0" smtClean="0">
                <a:effectLst>
                  <a:outerShdw blurRad="38100" dist="38100" dir="2700000" algn="tl">
                    <a:srgbClr val="000000">
                      <a:alpha val="43137"/>
                    </a:srgbClr>
                  </a:outerShdw>
                </a:effectLst>
              </a:rPr>
              <a:t>2</a:t>
            </a:r>
          </a:p>
          <a:p>
            <a:r>
              <a:rPr lang="tr-TR" sz="1600" b="1" dirty="0" smtClean="0">
                <a:effectLst>
                  <a:outerShdw blurRad="38100" dist="38100" dir="2700000" algn="tl">
                    <a:srgbClr val="000000">
                      <a:alpha val="43137"/>
                    </a:srgbClr>
                  </a:outerShdw>
                </a:effectLst>
              </a:rPr>
              <a:t>TRİBÜN KAPASİTESİ	: </a:t>
            </a:r>
            <a:r>
              <a:rPr lang="tr-TR" sz="1600" dirty="0" smtClean="0">
                <a:effectLst>
                  <a:outerShdw blurRad="38100" dist="38100" dir="2700000" algn="tl">
                    <a:srgbClr val="000000">
                      <a:alpha val="43137"/>
                    </a:srgbClr>
                  </a:outerShdw>
                </a:effectLst>
              </a:rPr>
              <a:t>550 Kişi</a:t>
            </a:r>
          </a:p>
        </p:txBody>
      </p:sp>
      <p:sp>
        <p:nvSpPr>
          <p:cNvPr id="7" name="6 Dikdörtgen"/>
          <p:cNvSpPr/>
          <p:nvPr/>
        </p:nvSpPr>
        <p:spPr>
          <a:xfrm>
            <a:off x="381000" y="4724400"/>
            <a:ext cx="8229600" cy="1569660"/>
          </a:xfrm>
          <a:prstGeom prst="rect">
            <a:avLst/>
          </a:prstGeom>
        </p:spPr>
        <p:txBody>
          <a:bodyPr wrap="square">
            <a:spAutoFit/>
          </a:bodyPr>
          <a:lstStyle/>
          <a:p>
            <a:pPr algn="just">
              <a:buNone/>
            </a:pPr>
            <a:r>
              <a:rPr lang="tr-TR" sz="1600" dirty="0" smtClean="0"/>
              <a:t> </a:t>
            </a:r>
            <a:r>
              <a:rPr lang="tr-TR" sz="1600" b="1" dirty="0" smtClean="0"/>
              <a:t>* </a:t>
            </a:r>
            <a:r>
              <a:rPr lang="tr-TR" sz="1600" dirty="0" smtClean="0"/>
              <a:t> </a:t>
            </a:r>
            <a:r>
              <a:rPr lang="tr-TR" sz="1600" dirty="0" smtClean="0">
                <a:effectLst>
                  <a:outerShdw blurRad="38100" dist="38100" dir="2700000" algn="tl">
                    <a:srgbClr val="000000">
                      <a:alpha val="43137"/>
                    </a:srgbClr>
                  </a:outerShdw>
                </a:effectLst>
              </a:rPr>
              <a:t>Kapalı spor salonu binası 1 adet çok amaçlı basketbol, voleybol ve hentbol sahası, 550 kişilik tribün ve protokol tribünü, jimnastik salonu, misafir ve ev sahibi soyunma odaları,  öğretim elemanları odaları ve sınıflar, protokol odası, radyo ve spiker odası, malzeme odalarından oluşmaktadır.</a:t>
            </a:r>
          </a:p>
          <a:p>
            <a:pPr lvl="0" algn="just">
              <a:buNone/>
            </a:pPr>
            <a:r>
              <a:rPr lang="tr-TR" sz="1600" b="1" dirty="0" smtClean="0"/>
              <a:t> * </a:t>
            </a:r>
            <a:r>
              <a:rPr lang="tr-TR" sz="1600" dirty="0" smtClean="0">
                <a:effectLst>
                  <a:outerShdw blurRad="38100" dist="38100" dir="2700000" algn="tl">
                    <a:srgbClr val="000000">
                      <a:alpha val="43137"/>
                    </a:srgbClr>
                  </a:outerShdw>
                </a:effectLst>
              </a:rPr>
              <a:t> 37,48 metre açıklığı ile Kırgızistan’da bulunan en geniş açıklıklı çelik çatı imalatı bu proje kapsamında yapılmıştır.</a:t>
            </a:r>
          </a:p>
        </p:txBody>
      </p:sp>
      <p:pic>
        <p:nvPicPr>
          <p:cNvPr id="8" name="4 Resim" descr="IMG_3504.JPG"/>
          <p:cNvPicPr/>
          <p:nvPr/>
        </p:nvPicPr>
        <p:blipFill>
          <a:blip r:embed="rId2" cstate="print"/>
          <a:stretch>
            <a:fillRect/>
          </a:stretch>
        </p:blipFill>
        <p:spPr>
          <a:xfrm>
            <a:off x="4419600" y="2133600"/>
            <a:ext cx="4343400" cy="2286000"/>
          </a:xfrm>
          <a:prstGeom prst="rect">
            <a:avLst/>
          </a:prstGeom>
          <a:noFill/>
          <a:ln>
            <a:noFill/>
          </a:ln>
          <a:effectLst>
            <a:outerShdw blurRad="50800" dist="38100" dir="5400000" algn="t" rotWithShape="0">
              <a:prstClr val="black">
                <a:alpha val="57000"/>
              </a:prstClr>
            </a:outerShdw>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928662" y="285728"/>
            <a:ext cx="7500990" cy="584775"/>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3200" b="1" dirty="0" smtClean="0">
                <a:ln w="11430"/>
                <a:effectLst>
                  <a:outerShdw blurRad="80000" dist="40000" dir="5040000" algn="tl">
                    <a:srgbClr val="000000">
                      <a:alpha val="30000"/>
                    </a:srgbClr>
                  </a:outerShdw>
                </a:effectLst>
                <a:latin typeface="Dutch801 Rm BT" pitchFamily="18" charset="0"/>
              </a:rPr>
              <a:t>FİZİKİ ALANLARIN KULLANIMI</a:t>
            </a:r>
            <a:endParaRPr lang="tr-TR" sz="3200" b="1" dirty="0">
              <a:ln w="11430"/>
              <a:effectLst>
                <a:outerShdw blurRad="80000" dist="40000" dir="5040000" algn="tl">
                  <a:srgbClr val="000000">
                    <a:alpha val="30000"/>
                  </a:srgbClr>
                </a:outerShdw>
              </a:effectLst>
              <a:latin typeface="Dutch801 Rm BT" pitchFamily="18" charset="0"/>
            </a:endParaRPr>
          </a:p>
        </p:txBody>
      </p:sp>
      <p:grpSp>
        <p:nvGrpSpPr>
          <p:cNvPr id="2" name="12 Grup"/>
          <p:cNvGrpSpPr/>
          <p:nvPr/>
        </p:nvGrpSpPr>
        <p:grpSpPr>
          <a:xfrm>
            <a:off x="-2071734" y="6181764"/>
            <a:ext cx="13142188" cy="533384"/>
            <a:chOff x="-2071734" y="6181764"/>
            <a:chExt cx="13142188" cy="533384"/>
          </a:xfrm>
        </p:grpSpPr>
        <p:pic>
          <p:nvPicPr>
            <p:cNvPr id="7" name="6 Resim" descr="Manas_logo.gif"/>
            <p:cNvPicPr>
              <a:picLocks noChangeAspect="1"/>
            </p:cNvPicPr>
            <p:nvPr/>
          </p:nvPicPr>
          <p:blipFill>
            <a:blip r:embed="rId3" cstate="print"/>
            <a:stretch>
              <a:fillRect/>
            </a:stretch>
          </p:blipFill>
          <p:spPr>
            <a:xfrm>
              <a:off x="4324368" y="6181764"/>
              <a:ext cx="319070" cy="319070"/>
            </a:xfrm>
            <a:prstGeom prst="rect">
              <a:avLst/>
            </a:prstGeom>
            <a:ln>
              <a:noFill/>
            </a:ln>
            <a:effectLst>
              <a:outerShdw blurRad="292100" dist="139700" dir="2700000" algn="tl" rotWithShape="0">
                <a:srgbClr val="333333">
                  <a:alpha val="65000"/>
                </a:srgbClr>
              </a:outerShdw>
            </a:effectLst>
          </p:spPr>
        </p:pic>
        <p:sp>
          <p:nvSpPr>
            <p:cNvPr id="12" name="11 Dikdörtgen"/>
            <p:cNvSpPr/>
            <p:nvPr/>
          </p:nvSpPr>
          <p:spPr>
            <a:xfrm>
              <a:off x="-2071734" y="6468927"/>
              <a:ext cx="13142188" cy="246221"/>
            </a:xfrm>
            <a:prstGeom prst="rect">
              <a:avLst/>
            </a:prstGeom>
            <a:noFill/>
          </p:spPr>
          <p:txBody>
            <a:bodyPr wrap="square" lIns="91440" tIns="45720" rIns="91440" bIns="45720">
              <a:spAutoFit/>
            </a:bodyPr>
            <a:lstStyle/>
            <a:p>
              <a:pPr algn="ctr"/>
              <a:r>
                <a:rPr lang="tr-TR" sz="1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YAPI İŞLERİ DAİRESİ BAŞKANLIĞI</a:t>
              </a:r>
              <a:endParaRPr lang="tr-TR" sz="1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graphicFrame>
        <p:nvGraphicFramePr>
          <p:cNvPr id="10" name="9 Grafik"/>
          <p:cNvGraphicFramePr/>
          <p:nvPr/>
        </p:nvGraphicFramePr>
        <p:xfrm>
          <a:off x="285720" y="928670"/>
          <a:ext cx="8429684" cy="50006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304800"/>
            <a:ext cx="8305800" cy="801960"/>
          </a:xfrm>
        </p:spPr>
        <p:txBody>
          <a:bodyPr>
            <a:noAutofit/>
          </a:bodyPr>
          <a:lstStyle/>
          <a:p>
            <a:pPr algn="ctr" eaLnBrk="1" hangingPunct="1"/>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YAPI İŞLERİ DAİRESİ BAŞKANLIĞI</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  YAPI İŞLERİ MÜDÜRLÜĞÜ </a:t>
            </a:r>
            <a:b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br>
            <a:r>
              <a:rPr lang="tr-TR" sz="1800" dirty="0" smtClean="0">
                <a:ln w="11430"/>
                <a:solidFill>
                  <a:schemeClr val="tx2">
                    <a:lumMod val="50000"/>
                  </a:schemeClr>
                </a:solidFill>
                <a:effectLst>
                  <a:outerShdw blurRad="80000" dist="40000" dir="5040000" algn="tl">
                    <a:srgbClr val="000000">
                      <a:alpha val="30000"/>
                    </a:srgbClr>
                  </a:outerShdw>
                </a:effectLst>
                <a:latin typeface="Dutch801 Rm BT" pitchFamily="18" charset="0"/>
                <a:ea typeface="+mn-ea"/>
                <a:cs typeface="+mn-cs"/>
              </a:rPr>
              <a:t>2016 YILI PLANLANAN FAALİYETLER</a:t>
            </a:r>
          </a:p>
        </p:txBody>
      </p:sp>
      <p:graphicFrame>
        <p:nvGraphicFramePr>
          <p:cNvPr id="14" name="Table 13"/>
          <p:cNvGraphicFramePr>
            <a:graphicFrameLocks noGrp="1"/>
          </p:cNvGraphicFramePr>
          <p:nvPr/>
        </p:nvGraphicFramePr>
        <p:xfrm>
          <a:off x="228600" y="1203960"/>
          <a:ext cx="8458200" cy="5303520"/>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497540"/>
                <a:gridCol w="5188645"/>
                <a:gridCol w="1421547"/>
                <a:gridCol w="1350468"/>
              </a:tblGrid>
              <a:tr h="5478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FFFFFF"/>
                          </a:solidFill>
                          <a:effectLst/>
                          <a:latin typeface="Calibri" pitchFamily="34" charset="0"/>
                          <a:cs typeface="Arial" charset="0"/>
                        </a:rPr>
                        <a:t>SIRA NO</a:t>
                      </a:r>
                      <a:endParaRPr kumimoji="0" lang="tr-TR" sz="12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FAALİYET</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ÖNGÖRÜLEN TARİH</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bg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1" i="0" u="none" strike="noStrike" cap="none" normalizeH="0" baseline="0" dirty="0" smtClean="0">
                        <a:ln>
                          <a:noFill/>
                        </a:ln>
                        <a:solidFill>
                          <a:schemeClr val="bg1"/>
                        </a:solidFill>
                        <a:effectLst/>
                        <a:latin typeface="Calibri" pitchFamily="34"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chemeClr val="bg1"/>
                          </a:solidFill>
                          <a:effectLst/>
                          <a:latin typeface="Calibri" pitchFamily="34" charset="0"/>
                          <a:cs typeface="Arial" charset="0"/>
                        </a:rPr>
                        <a:t>AÇIKLAMA</a:t>
                      </a:r>
                      <a:endParaRPr kumimoji="0" lang="tr-TR" sz="1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algn="ctr" defTabSz="914400" rtl="0" eaLnBrk="1" latinLnBrk="0" hangingPunct="1"/>
                      <a:endParaRPr lang="en-US" sz="1200" b="1" kern="1200" dirty="0">
                        <a:solidFill>
                          <a:schemeClr val="bg1"/>
                        </a:solidFill>
                        <a:latin typeface="+mn-lt"/>
                        <a:ea typeface="+mn-ea"/>
                        <a:cs typeface="+mn-cs"/>
                      </a:endParaRPr>
                    </a:p>
                  </a:txBody>
                  <a:tcPr/>
                </a:tc>
              </a:tr>
              <a:tr h="291393">
                <a:tc>
                  <a:txBody>
                    <a:bodyPr/>
                    <a:lstStyle/>
                    <a:p>
                      <a:pPr algn="ctr"/>
                      <a:r>
                        <a:rPr lang="tr-TR" sz="1200" dirty="0" smtClean="0"/>
                        <a:t>1</a:t>
                      </a:r>
                      <a:endParaRPr lang="en-US" sz="1200" dirty="0"/>
                    </a:p>
                  </a:txBody>
                  <a:tcPr/>
                </a:tc>
                <a:tc>
                  <a:txBody>
                    <a:bodyPr/>
                    <a:lstStyle/>
                    <a:p>
                      <a:pPr marL="0" marR="0" lvl="1" indent="0" algn="just" defTabSz="914400" rtl="0" eaLnBrk="1" fontAlgn="auto" latinLnBrk="0" hangingPunct="1">
                        <a:lnSpc>
                          <a:spcPct val="100000"/>
                        </a:lnSpc>
                        <a:spcBef>
                          <a:spcPts val="0"/>
                        </a:spcBef>
                        <a:spcAft>
                          <a:spcPts val="0"/>
                        </a:spcAft>
                        <a:buClrTx/>
                        <a:buSzTx/>
                        <a:buFont typeface="Arial" pitchFamily="34" charset="0"/>
                        <a:buNone/>
                        <a:tabLst/>
                        <a:defRPr/>
                      </a:pPr>
                      <a:r>
                        <a:rPr lang="tr-TR" sz="1800" kern="1200" dirty="0" smtClean="0">
                          <a:solidFill>
                            <a:schemeClr val="dk1"/>
                          </a:solidFill>
                          <a:latin typeface="+mn-lt"/>
                          <a:ea typeface="+mn-ea"/>
                          <a:cs typeface="+mn-cs"/>
                        </a:rPr>
                        <a:t>Ziraat ve Veteriner Fakültesi ile Turizm Otelcilik Yüksekokulu İnşaatları</a:t>
                      </a:r>
                      <a:endParaRPr lang="tr-TR" sz="1200" dirty="0" smtClean="0"/>
                    </a:p>
                  </a:txBody>
                  <a:tcPr/>
                </a:tc>
                <a:tc>
                  <a:txBody>
                    <a:bodyPr/>
                    <a:lstStyle/>
                    <a:p>
                      <a:pPr algn="ctr"/>
                      <a:r>
                        <a:rPr lang="tr-TR" sz="1200" dirty="0" smtClean="0"/>
                        <a:t>TEMMUZ 2016</a:t>
                      </a:r>
                      <a:endParaRPr lang="en-US" sz="1200" dirty="0"/>
                    </a:p>
                  </a:txBody>
                  <a:tcPr/>
                </a:tc>
                <a:tc>
                  <a:txBody>
                    <a:bodyPr/>
                    <a:lstStyle/>
                    <a:p>
                      <a:pPr algn="ctr"/>
                      <a:r>
                        <a:rPr lang="tr-TR" sz="1200" dirty="0" smtClean="0"/>
                        <a:t>YAPIMI</a:t>
                      </a:r>
                      <a:r>
                        <a:rPr lang="tr-TR" sz="1200" baseline="0" dirty="0" smtClean="0"/>
                        <a:t> DEVAM EDİYOR</a:t>
                      </a:r>
                      <a:endParaRPr lang="en-US" sz="1200" dirty="0"/>
                    </a:p>
                  </a:txBody>
                  <a:tcPr/>
                </a:tc>
              </a:tr>
              <a:tr h="447578">
                <a:tc>
                  <a:txBody>
                    <a:bodyPr/>
                    <a:lstStyle/>
                    <a:p>
                      <a:pPr algn="ctr"/>
                      <a:r>
                        <a:rPr lang="tr-TR" sz="1200" dirty="0" smtClean="0"/>
                        <a:t>2</a:t>
                      </a:r>
                      <a:endParaRPr lang="en-US" sz="1200" dirty="0"/>
                    </a:p>
                  </a:txBody>
                  <a:tcPr/>
                </a:tc>
                <a:tc>
                  <a:txBody>
                    <a:bodyPr/>
                    <a:lstStyle/>
                    <a:p>
                      <a:r>
                        <a:rPr lang="tr-TR" sz="1800" kern="1200" dirty="0" smtClean="0">
                          <a:solidFill>
                            <a:schemeClr val="dk1"/>
                          </a:solidFill>
                          <a:latin typeface="+mn-lt"/>
                          <a:ea typeface="+mn-ea"/>
                          <a:cs typeface="+mn-cs"/>
                        </a:rPr>
                        <a:t>Ziraat Ve Veteriner Fakültesi İle Turizm Otelcilik Yüksekokulu Isı Ve Enerji Merkezleri’nin Proje Çalışmaları ve</a:t>
                      </a:r>
                      <a:r>
                        <a:rPr lang="tr-TR" sz="1800" kern="1200" baseline="0" dirty="0" smtClean="0">
                          <a:solidFill>
                            <a:schemeClr val="dk1"/>
                          </a:solidFill>
                          <a:latin typeface="+mn-lt"/>
                          <a:ea typeface="+mn-ea"/>
                          <a:cs typeface="+mn-cs"/>
                        </a:rPr>
                        <a:t> İmalatlarının Tamamlanması</a:t>
                      </a:r>
                      <a:endParaRPr lang="en-US" sz="1200" dirty="0"/>
                    </a:p>
                  </a:txBody>
                  <a:tcPr/>
                </a:tc>
                <a:tc>
                  <a:txBody>
                    <a:bodyPr/>
                    <a:lstStyle/>
                    <a:p>
                      <a:pPr algn="ctr"/>
                      <a:r>
                        <a:rPr lang="tr-TR" sz="1200" dirty="0" smtClean="0"/>
                        <a:t>TEMMUZ</a:t>
                      </a:r>
                      <a:r>
                        <a:rPr lang="tr-TR" sz="1200" baseline="0" dirty="0" smtClean="0"/>
                        <a:t> </a:t>
                      </a:r>
                      <a:r>
                        <a:rPr lang="tr-TR" sz="1200" dirty="0" smtClean="0"/>
                        <a:t>2016</a:t>
                      </a:r>
                      <a:endParaRPr lang="en-US" sz="1200" dirty="0"/>
                    </a:p>
                  </a:txBody>
                  <a:tcPr/>
                </a:tc>
                <a:tc>
                  <a:txBody>
                    <a:bodyPr/>
                    <a:lstStyle/>
                    <a:p>
                      <a:pPr algn="ctr"/>
                      <a:r>
                        <a:rPr lang="tr-TR" sz="1200" dirty="0" smtClean="0"/>
                        <a:t>PROJE</a:t>
                      </a:r>
                      <a:r>
                        <a:rPr lang="tr-TR" sz="1200" baseline="0" dirty="0" smtClean="0"/>
                        <a:t> ÇALIŞMALARI DEVAM EDİYOR</a:t>
                      </a:r>
                      <a:endParaRPr lang="en-US" sz="1200" dirty="0"/>
                    </a:p>
                  </a:txBody>
                  <a:tcPr/>
                </a:tc>
              </a:tr>
              <a:tr h="447578">
                <a:tc>
                  <a:txBody>
                    <a:bodyPr/>
                    <a:lstStyle/>
                    <a:p>
                      <a:pPr algn="ctr"/>
                      <a:r>
                        <a:rPr lang="tr-TR" sz="1200" dirty="0" smtClean="0"/>
                        <a:t>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Spor Salonu Ek Tesisleri’nin (400 Metre Atletizm Pisti, Suni Çim Futbol Sahası, Basketbol ve Voleybol Sahaları, Açık Jimnastik Sahası Ve Tesis Binası) Tamamlanması,</a:t>
                      </a:r>
                    </a:p>
                    <a:p>
                      <a:endParaRPr lang="en-US" sz="1200" dirty="0"/>
                    </a:p>
                  </a:txBody>
                  <a:tcPr/>
                </a:tc>
                <a:tc>
                  <a:txBody>
                    <a:bodyPr/>
                    <a:lstStyle/>
                    <a:p>
                      <a:pPr algn="ctr"/>
                      <a:r>
                        <a:rPr lang="tr-TR" sz="1200" dirty="0" smtClean="0"/>
                        <a:t>HAZİRAN 2016</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smtClean="0"/>
                        <a:t>YAPIMI</a:t>
                      </a:r>
                      <a:r>
                        <a:rPr lang="tr-TR" sz="1200" baseline="0" dirty="0" smtClean="0"/>
                        <a:t> DEVAM EDİYOR</a:t>
                      </a:r>
                      <a:endParaRPr lang="en-US" sz="1200" dirty="0" smtClean="0"/>
                    </a:p>
                    <a:p>
                      <a:pPr algn="ctr"/>
                      <a:endParaRPr lang="en-US" sz="1200" dirty="0"/>
                    </a:p>
                  </a:txBody>
                  <a:tcPr/>
                </a:tc>
              </a:tr>
              <a:tr h="447578">
                <a:tc>
                  <a:txBody>
                    <a:bodyPr/>
                    <a:lstStyle/>
                    <a:p>
                      <a:pPr algn="ctr"/>
                      <a:r>
                        <a:rPr lang="tr-TR" sz="1200" dirty="0" smtClean="0"/>
                        <a:t>4</a:t>
                      </a:r>
                      <a:endParaRPr lang="en-US" sz="1200" dirty="0"/>
                    </a:p>
                  </a:txBody>
                  <a:tcPr/>
                </a:tc>
                <a:tc>
                  <a:txBody>
                    <a:bodyPr/>
                    <a:lstStyle/>
                    <a:p>
                      <a:r>
                        <a:rPr lang="tr-TR" sz="1800" kern="1200" baseline="0" dirty="0" smtClean="0">
                          <a:solidFill>
                            <a:schemeClr val="dk1"/>
                          </a:solidFill>
                          <a:latin typeface="+mn-lt"/>
                          <a:ea typeface="+mn-ea"/>
                          <a:cs typeface="+mn-cs"/>
                        </a:rPr>
                        <a:t>Cengiz </a:t>
                      </a:r>
                      <a:r>
                        <a:rPr lang="tr-TR" sz="1800" kern="1200" baseline="0" dirty="0" err="1" smtClean="0">
                          <a:solidFill>
                            <a:schemeClr val="dk1"/>
                          </a:solidFill>
                          <a:latin typeface="+mn-lt"/>
                          <a:ea typeface="+mn-ea"/>
                          <a:cs typeface="+mn-cs"/>
                        </a:rPr>
                        <a:t>Aytmatov</a:t>
                      </a:r>
                      <a:r>
                        <a:rPr lang="tr-TR" sz="1800" kern="1200" baseline="0" dirty="0" smtClean="0">
                          <a:solidFill>
                            <a:schemeClr val="dk1"/>
                          </a:solidFill>
                          <a:latin typeface="+mn-lt"/>
                          <a:ea typeface="+mn-ea"/>
                          <a:cs typeface="+mn-cs"/>
                        </a:rPr>
                        <a:t> </a:t>
                      </a:r>
                      <a:r>
                        <a:rPr lang="tr-TR" sz="1800" kern="1200" baseline="0" dirty="0" err="1" smtClean="0">
                          <a:solidFill>
                            <a:schemeClr val="dk1"/>
                          </a:solidFill>
                          <a:latin typeface="+mn-lt"/>
                          <a:ea typeface="+mn-ea"/>
                          <a:cs typeface="+mn-cs"/>
                        </a:rPr>
                        <a:t>Cal</a:t>
                      </a:r>
                      <a:r>
                        <a:rPr lang="tr-TR" sz="1800" kern="1200" baseline="0" dirty="0" smtClean="0">
                          <a:solidFill>
                            <a:schemeClr val="dk1"/>
                          </a:solidFill>
                          <a:latin typeface="+mn-lt"/>
                          <a:ea typeface="+mn-ea"/>
                          <a:cs typeface="+mn-cs"/>
                        </a:rPr>
                        <a:t> Yerleşkesi Sınır Tespitlerinin Yapılarak Gerekli Düzenlemelerin Gerçekleştirilmesi</a:t>
                      </a:r>
                      <a:endParaRPr lang="en-US" sz="1800" kern="1200" baseline="0" dirty="0">
                        <a:solidFill>
                          <a:schemeClr val="dk1"/>
                        </a:solidFill>
                        <a:latin typeface="+mn-lt"/>
                        <a:ea typeface="+mn-ea"/>
                        <a:cs typeface="+mn-cs"/>
                      </a:endParaRPr>
                    </a:p>
                  </a:txBody>
                  <a:tcPr/>
                </a:tc>
                <a:tc>
                  <a:txBody>
                    <a:bodyPr/>
                    <a:lstStyle/>
                    <a:p>
                      <a:pPr algn="ctr"/>
                      <a:r>
                        <a:rPr lang="tr-TR" sz="1200" dirty="0" smtClean="0"/>
                        <a:t>2016 YILI</a:t>
                      </a:r>
                      <a:r>
                        <a:rPr lang="tr-TR" sz="1200" baseline="0" dirty="0" smtClean="0"/>
                        <a:t> İÇERİSİNDE</a:t>
                      </a:r>
                      <a:endParaRPr lang="en-US" sz="1200" dirty="0"/>
                    </a:p>
                  </a:txBody>
                  <a:tcPr/>
                </a:tc>
                <a:tc>
                  <a:txBody>
                    <a:bodyPr/>
                    <a:lstStyle/>
                    <a:p>
                      <a:pPr algn="ctr"/>
                      <a:endParaRPr lang="en-US" sz="1200" dirty="0"/>
                    </a:p>
                  </a:txBody>
                  <a:tcPr/>
                </a:tc>
              </a:tr>
              <a:tr h="447578">
                <a:tc>
                  <a:txBody>
                    <a:bodyPr/>
                    <a:lstStyle/>
                    <a:p>
                      <a:pPr algn="ctr"/>
                      <a:r>
                        <a:rPr lang="tr-TR" sz="1200" dirty="0" smtClean="0"/>
                        <a:t>5</a:t>
                      </a:r>
                      <a:endParaRPr lang="en-US" sz="1200" dirty="0"/>
                    </a:p>
                  </a:txBody>
                  <a:tcPr/>
                </a:tc>
                <a:tc>
                  <a:txBody>
                    <a:bodyPr/>
                    <a:lstStyle/>
                    <a:p>
                      <a:r>
                        <a:rPr lang="tr-TR" sz="1800" kern="1200" baseline="0" dirty="0" smtClean="0">
                          <a:solidFill>
                            <a:schemeClr val="dk1"/>
                          </a:solidFill>
                          <a:latin typeface="+mn-lt"/>
                          <a:ea typeface="+mn-ea"/>
                          <a:cs typeface="+mn-cs"/>
                        </a:rPr>
                        <a:t>Cengiz </a:t>
                      </a:r>
                      <a:r>
                        <a:rPr lang="tr-TR" sz="1800" kern="1200" baseline="0" dirty="0" err="1" smtClean="0">
                          <a:solidFill>
                            <a:schemeClr val="dk1"/>
                          </a:solidFill>
                          <a:latin typeface="+mn-lt"/>
                          <a:ea typeface="+mn-ea"/>
                          <a:cs typeface="+mn-cs"/>
                        </a:rPr>
                        <a:t>Aytmatov</a:t>
                      </a:r>
                      <a:r>
                        <a:rPr lang="tr-TR" sz="1800" kern="1200" baseline="0" dirty="0" smtClean="0">
                          <a:solidFill>
                            <a:schemeClr val="dk1"/>
                          </a:solidFill>
                          <a:latin typeface="+mn-lt"/>
                          <a:ea typeface="+mn-ea"/>
                          <a:cs typeface="+mn-cs"/>
                        </a:rPr>
                        <a:t> </a:t>
                      </a:r>
                      <a:r>
                        <a:rPr lang="tr-TR" sz="1800" kern="1200" baseline="0" dirty="0" err="1" smtClean="0">
                          <a:solidFill>
                            <a:schemeClr val="dk1"/>
                          </a:solidFill>
                          <a:latin typeface="+mn-lt"/>
                          <a:ea typeface="+mn-ea"/>
                          <a:cs typeface="+mn-cs"/>
                        </a:rPr>
                        <a:t>Cal</a:t>
                      </a:r>
                      <a:r>
                        <a:rPr lang="tr-TR" sz="1800" kern="1200" baseline="0" dirty="0" smtClean="0">
                          <a:solidFill>
                            <a:schemeClr val="dk1"/>
                          </a:solidFill>
                          <a:latin typeface="+mn-lt"/>
                          <a:ea typeface="+mn-ea"/>
                          <a:cs typeface="+mn-cs"/>
                        </a:rPr>
                        <a:t> Yerleşkesi Ana Giriş Kısmında Üniversitemize Belediye Tarafından Tahsis Edilecek Bölümlere Çevre Düzenlemesi Yapılması</a:t>
                      </a:r>
                      <a:endParaRPr lang="en-US" sz="1800"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smtClean="0"/>
                        <a:t>2016 YILI</a:t>
                      </a:r>
                      <a:r>
                        <a:rPr lang="tr-TR" sz="1200" baseline="0" dirty="0" smtClean="0"/>
                        <a:t> İÇERİSİNDE</a:t>
                      </a:r>
                      <a:endParaRPr lang="en-US" sz="1200" dirty="0" smtClean="0"/>
                    </a:p>
                    <a:p>
                      <a:pPr algn="ctr"/>
                      <a:endParaRPr lang="en-US" sz="1200" dirty="0"/>
                    </a:p>
                  </a:txBody>
                  <a:tcPr/>
                </a:tc>
                <a:tc>
                  <a:txBody>
                    <a:bodyPr/>
                    <a:lstStyle/>
                    <a:p>
                      <a:pPr algn="ctr"/>
                      <a:endParaRPr lang="en-US" sz="1200" dirty="0"/>
                    </a:p>
                  </a:txBody>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471&quot;&gt;&lt;/object&gt;&lt;object type=&quot;2&quot; unique_id=&quot;10472&quot;&gt;&lt;object type=&quot;3&quot; unique_id=&quot;10473&quot;&gt;&lt;property id=&quot;20148&quot; value=&quot;5&quot;/&gt;&lt;property id=&quot;20300&quot; value=&quot;Slide 1 - &amp;quot;&amp;#x0D;&amp;#x0A;&amp;#x0D;&amp;#x0A;&amp;#x0D;&amp;#x0A;&amp;#x0D;&amp;#x0A;&amp;#x0D;&amp;#x0A;&amp;#x0D;&amp;#x0A;&amp;quot;&quot;/&gt;&lt;property id=&quot;20307&quot; value=&quot;263&quot;/&gt;&lt;/object&gt;&lt;object type=&quot;3&quot; unique_id=&quot;10474&quot;&gt;&lt;property id=&quot;20148&quot; value=&quot;5&quot;/&gt;&lt;property id=&quot;20300&quot; value=&quot;Slide 2 - &amp;quot;YAPI İŞLERİ DAİRESİ BAŞKANLIĞI&amp;#x0D;&amp;#x0A;  TEKNİK İŞLER MÜDÜRLÜĞÜ &amp;#x0D;&amp;#x0A;2015 YILI TAMAMLANAN İŞLER&amp;quot;&quot;/&gt;&lt;property id=&quot;20307&quot; value=&quot;265&quot;/&gt;&lt;/object&gt;&lt;object type=&quot;3&quot; unique_id=&quot;10475&quot;&gt;&lt;property id=&quot;20148&quot; value=&quot;5&quot;/&gt;&lt;property id=&quot;20300&quot; value=&quot;Slide 3 - &amp;quot;YAPI İŞLERİ DAİRESİ BAŞKANLIĞI&amp;#x0D;&amp;#x0A;  TEKNİK İŞLER MÜDÜRLÜĞÜ &amp;#x0D;&amp;#x0A;2016 YAZ DÖNEMİ PLANLANAN FAALİYETLER&amp;quot;&quot;/&gt;&lt;property id=&quot;20307&quot; value=&quot;257&quot;/&gt;&lt;/object&gt;&lt;object type=&quot;3&quot; unique_id=&quot;10476&quot;&gt;&lt;property id=&quot;20148&quot; value=&quot;5&quot;/&gt;&lt;property id=&quot;20300&quot; value=&quot;Slide 4 - &amp;quot;YAPI İŞLERİ DAİRESİ BAŞKANLIĞI&amp;#x0D;&amp;#x0A;  YAPI İŞLERİ MÜDÜRLÜĞÜ &amp;#x0D;&amp;#x0A;2015 YILI TAMAMLANAN İŞLER&amp;#x0D;&amp;#x0A;&amp;quot;&quot;/&gt;&lt;property id=&quot;20307&quot; value=&quot;258&quot;/&gt;&lt;/object&gt;&lt;object type=&quot;3&quot; unique_id=&quot;10477&quot;&gt;&lt;property id=&quot;20148&quot; value=&quot;5&quot;/&gt;&lt;property id=&quot;20300&quot; value=&quot;Slide 5 - &amp;quot;YAPI İŞLERİ DAİRESİ BAŞKANLIĞI&amp;#x0D;&amp;#x0A;  YAPI İŞLERİ MÜDÜRLÜĞÜ &amp;#x0D;&amp;#x0A;2015 YILI TAMAMLANAN İŞLER&amp;#x0D;&amp;#x0A;&amp;quot;&quot;/&gt;&lt;property id=&quot;20307&quot; value=&quot;259&quot;/&gt;&lt;/object&gt;&lt;object type=&quot;3&quot; unique_id=&quot;10478&quot;&gt;&lt;property id=&quot;20148&quot; value=&quot;5&quot;/&gt;&lt;property id=&quot;20300&quot; value=&quot;Slide 6 - &amp;quot;YAPI İŞLERİ DAİRESİ BAŞKANLIĞI&amp;#x0D;&amp;#x0A;  YAPI İŞLERİ MÜDÜRLÜĞÜ &amp;#x0D;&amp;#x0A;2015 YILI TAMAMLANAN İŞLER&amp;#x0D;&amp;#x0A;&amp;quot;&quot;/&gt;&lt;property id=&quot;20307&quot; value=&quot;260&quot;/&gt;&lt;/object&gt;&lt;object type=&quot;3&quot; unique_id=&quot;10479&quot;&gt;&lt;property id=&quot;20148&quot; value=&quot;5&quot;/&gt;&lt;property id=&quot;20300&quot; value=&quot;Slide 7 - &amp;quot;YAPI İŞLERİ DAİRESİ BAŞKANLIĞI&amp;#x0D;&amp;#x0A;  YAPI İŞLERİ MÜDÜRLÜĞÜ &amp;#x0D;&amp;#x0A;2015 YILI TAMAMLANAN İŞLER&amp;#x0D;&amp;#x0A;&amp;quot;&quot;/&gt;&lt;property id=&quot;20307&quot; value=&quot;261&quot;/&gt;&lt;/object&gt;&lt;object type=&quot;3&quot; unique_id=&quot;10480&quot;&gt;&lt;property id=&quot;20148&quot; value=&quot;5&quot;/&gt;&lt;property id=&quot;20300&quot; value=&quot;Slide 8&quot;/&gt;&lt;property id=&quot;20307&quot; value=&quot;266&quot;/&gt;&lt;/object&gt;&lt;object type=&quot;3&quot; unique_id=&quot;10481&quot;&gt;&lt;property id=&quot;20148&quot; value=&quot;5&quot;/&gt;&lt;property id=&quot;20300&quot; value=&quot;Slide 9 - &amp;quot;YAPI İŞLERİ DAİRESİ BAŞKANLIĞI&amp;#x0D;&amp;#x0A;  YAPI İŞLERİ MÜDÜRLÜĞÜ &amp;#x0D;&amp;#x0A;2016 YILI PLANLANAN FAALİYETLER&amp;quot;&quot;/&gt;&lt;property id=&quot;20307&quot; value=&quot;26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861</Words>
  <Application>Microsoft Office PowerPoint</Application>
  <PresentationFormat>On-screen Show (4:3)</PresentationFormat>
  <Paragraphs>168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t:lpstr>
      <vt:lpstr>YAPI İŞLERİ DAİRESİ BAŞKANLIĞI   TEKNİK İŞLER MÜDÜRLÜĞÜ  2015 YILI TAMAMLANAN İŞLER</vt:lpstr>
      <vt:lpstr>YAPI İŞLERİ DAİRESİ BAŞKANLIĞI   TEKNİK İŞLER MÜDÜRLÜĞÜ  2016 YAZ DÖNEMİ PLANLANAN FAALİYETLER</vt:lpstr>
      <vt:lpstr>YAPI İŞLERİ DAİRESİ BAŞKANLIĞI   YAPI İŞLERİ MÜDÜRLÜĞÜ  2015 YILI TAMAMLANAN İŞLER </vt:lpstr>
      <vt:lpstr>YAPI İŞLERİ DAİRESİ BAŞKANLIĞI   YAPI İŞLERİ MÜDÜRLÜĞÜ  2015 YILI TAMAMLANAN İŞLER </vt:lpstr>
      <vt:lpstr>YAPI İŞLERİ DAİRESİ BAŞKANLIĞI   YAPI İŞLERİ MÜDÜRLÜĞÜ  2015 YILI TAMAMLANAN İŞLER </vt:lpstr>
      <vt:lpstr>YAPI İŞLERİ DAİRESİ BAŞKANLIĞI   YAPI İŞLERİ MÜDÜRLÜĞÜ  2015 YILI TAMAMLANAN İŞLER </vt:lpstr>
      <vt:lpstr>Slide 8</vt:lpstr>
      <vt:lpstr>YAPI İŞLERİ DAİRESİ BAŞKANLIĞI   YAPI İŞLERİ MÜDÜRLÜĞÜ  2016 YILI PLANLANAN FAALİYETLER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Yapı İşleri Daire Başkanlığı  - Teknik İşler Müdürlüğü  Yaz Dönemi Planlanan Faaliyetler</dc:title>
  <dc:creator>Rustam</dc:creator>
  <cp:lastModifiedBy>bid</cp:lastModifiedBy>
  <cp:revision>31</cp:revision>
  <dcterms:created xsi:type="dcterms:W3CDTF">2016-04-01T03:01:02Z</dcterms:created>
  <dcterms:modified xsi:type="dcterms:W3CDTF">2016-06-27T03:36:29Z</dcterms:modified>
</cp:coreProperties>
</file>