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4" r:id="rId2"/>
  </p:sldMasterIdLst>
  <p:notesMasterIdLst>
    <p:notesMasterId r:id="rId75"/>
  </p:notesMasterIdLst>
  <p:handoutMasterIdLst>
    <p:handoutMasterId r:id="rId76"/>
  </p:handoutMasterIdLst>
  <p:sldIdLst>
    <p:sldId id="808" r:id="rId3"/>
    <p:sldId id="1179" r:id="rId4"/>
    <p:sldId id="1164" r:id="rId5"/>
    <p:sldId id="1180" r:id="rId6"/>
    <p:sldId id="1181" r:id="rId7"/>
    <p:sldId id="1222" r:id="rId8"/>
    <p:sldId id="1223" r:id="rId9"/>
    <p:sldId id="1224" r:id="rId10"/>
    <p:sldId id="1225" r:id="rId11"/>
    <p:sldId id="1226" r:id="rId12"/>
    <p:sldId id="1227" r:id="rId13"/>
    <p:sldId id="1228" r:id="rId14"/>
    <p:sldId id="1229" r:id="rId15"/>
    <p:sldId id="1230" r:id="rId16"/>
    <p:sldId id="1231" r:id="rId17"/>
    <p:sldId id="1232" r:id="rId18"/>
    <p:sldId id="1233" r:id="rId19"/>
    <p:sldId id="1234" r:id="rId20"/>
    <p:sldId id="1235" r:id="rId21"/>
    <p:sldId id="1236" r:id="rId22"/>
    <p:sldId id="1237" r:id="rId23"/>
    <p:sldId id="1238" r:id="rId24"/>
    <p:sldId id="1239" r:id="rId25"/>
    <p:sldId id="1240" r:id="rId26"/>
    <p:sldId id="1241" r:id="rId27"/>
    <p:sldId id="1242" r:id="rId28"/>
    <p:sldId id="1243" r:id="rId29"/>
    <p:sldId id="1244" r:id="rId30"/>
    <p:sldId id="1245" r:id="rId31"/>
    <p:sldId id="1246" r:id="rId32"/>
    <p:sldId id="1247" r:id="rId33"/>
    <p:sldId id="1248" r:id="rId34"/>
    <p:sldId id="1249" r:id="rId35"/>
    <p:sldId id="1250" r:id="rId36"/>
    <p:sldId id="1251" r:id="rId37"/>
    <p:sldId id="1252" r:id="rId38"/>
    <p:sldId id="1253" r:id="rId39"/>
    <p:sldId id="1254" r:id="rId40"/>
    <p:sldId id="1255" r:id="rId41"/>
    <p:sldId id="1256" r:id="rId42"/>
    <p:sldId id="1257" r:id="rId43"/>
    <p:sldId id="1258" r:id="rId44"/>
    <p:sldId id="1259" r:id="rId45"/>
    <p:sldId id="1260" r:id="rId46"/>
    <p:sldId id="1261" r:id="rId47"/>
    <p:sldId id="1262" r:id="rId48"/>
    <p:sldId id="1263" r:id="rId49"/>
    <p:sldId id="1264" r:id="rId50"/>
    <p:sldId id="1265" r:id="rId51"/>
    <p:sldId id="1273" r:id="rId52"/>
    <p:sldId id="1272" r:id="rId53"/>
    <p:sldId id="1274" r:id="rId54"/>
    <p:sldId id="1275" r:id="rId55"/>
    <p:sldId id="1276" r:id="rId56"/>
    <p:sldId id="1277" r:id="rId57"/>
    <p:sldId id="1278" r:id="rId58"/>
    <p:sldId id="1279" r:id="rId59"/>
    <p:sldId id="1280" r:id="rId60"/>
    <p:sldId id="1283" r:id="rId61"/>
    <p:sldId id="1266" r:id="rId62"/>
    <p:sldId id="1267" r:id="rId63"/>
    <p:sldId id="1268" r:id="rId64"/>
    <p:sldId id="1284" r:id="rId65"/>
    <p:sldId id="1285" r:id="rId66"/>
    <p:sldId id="1269" r:id="rId67"/>
    <p:sldId id="1270" r:id="rId68"/>
    <p:sldId id="1271" r:id="rId69"/>
    <p:sldId id="1286" r:id="rId70"/>
    <p:sldId id="1293" r:id="rId71"/>
    <p:sldId id="1294" r:id="rId72"/>
    <p:sldId id="1287" r:id="rId73"/>
    <p:sldId id="945" r:id="rId74"/>
  </p:sldIdLst>
  <p:sldSz cx="9144000" cy="6858000" type="screen4x3"/>
  <p:notesSz cx="6781800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BEB"/>
    <a:srgbClr val="CC0000"/>
    <a:srgbClr val="FFCC66"/>
    <a:srgbClr val="FA0F0F"/>
    <a:srgbClr val="FF9966"/>
    <a:srgbClr val="FAAAAA"/>
    <a:srgbClr val="FF66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6595" autoAdjust="0"/>
  </p:normalViewPr>
  <p:slideViewPr>
    <p:cSldViewPr snapToGrid="0">
      <p:cViewPr>
        <p:scale>
          <a:sx n="75" d="100"/>
          <a:sy n="75" d="100"/>
        </p:scale>
        <p:origin x="-1050" y="-666"/>
      </p:cViewPr>
      <p:guideLst>
        <p:guide orient="horz" pos="2490"/>
        <p:guide pos="30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notesViewPr>
    <p:cSldViewPr snapToGrid="0">
      <p:cViewPr>
        <p:scale>
          <a:sx n="100" d="100"/>
          <a:sy n="100" d="100"/>
        </p:scale>
        <p:origin x="-864" y="504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9525"/>
            <a:ext cx="29400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28" tIns="0" rIns="18928" bIns="0" numCol="1" anchor="t" anchorCtr="0" compatLnSpc="1">
            <a:prstTxWarp prst="textNoShape">
              <a:avLst/>
            </a:prstTxWarp>
          </a:bodyPr>
          <a:lstStyle>
            <a:lvl1pPr algn="l" defTabSz="935038" eaLnBrk="0" hangingPunct="0">
              <a:spcBef>
                <a:spcPct val="0"/>
              </a:spcBef>
              <a:buFontTx/>
              <a:buNone/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9525"/>
            <a:ext cx="2940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28" tIns="0" rIns="18928" bIns="0" numCol="1" anchor="t" anchorCtr="0" compatLnSpc="1">
            <a:prstTxWarp prst="textNoShape">
              <a:avLst/>
            </a:prstTxWarp>
          </a:bodyPr>
          <a:lstStyle>
            <a:lvl1pPr algn="r" defTabSz="935038" eaLnBrk="0" hangingPunct="0">
              <a:spcBef>
                <a:spcPct val="0"/>
              </a:spcBef>
              <a:buFontTx/>
              <a:buNone/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451975"/>
            <a:ext cx="29400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28" tIns="0" rIns="18928" bIns="0" numCol="1" anchor="b" anchorCtr="0" compatLnSpc="1">
            <a:prstTxWarp prst="textNoShape">
              <a:avLst/>
            </a:prstTxWarp>
          </a:bodyPr>
          <a:lstStyle>
            <a:lvl1pPr algn="l" defTabSz="935038" eaLnBrk="0" hangingPunct="0">
              <a:spcBef>
                <a:spcPct val="0"/>
              </a:spcBef>
              <a:buFontTx/>
              <a:buNone/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51975"/>
            <a:ext cx="2940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28" tIns="0" rIns="18928" bIns="0" numCol="1" anchor="b" anchorCtr="0" compatLnSpc="1">
            <a:prstTxWarp prst="textNoShape">
              <a:avLst/>
            </a:prstTxWarp>
          </a:bodyPr>
          <a:lstStyle>
            <a:lvl1pPr algn="r" defTabSz="935038" eaLnBrk="0" hangingPunct="0">
              <a:spcBef>
                <a:spcPct val="0"/>
              </a:spcBef>
              <a:buFontTx/>
              <a:buNone/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fld id="{E547520E-AF76-4252-A983-9A94D3D70E3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493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9525"/>
            <a:ext cx="29400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28" tIns="0" rIns="18928" bIns="0" numCol="1" anchor="t" anchorCtr="0" compatLnSpc="1">
            <a:prstTxWarp prst="textNoShape">
              <a:avLst/>
            </a:prstTxWarp>
          </a:bodyPr>
          <a:lstStyle>
            <a:lvl1pPr algn="l" defTabSz="779463" eaLnBrk="0" hangingPunct="0">
              <a:spcBef>
                <a:spcPct val="0"/>
              </a:spcBef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9525"/>
            <a:ext cx="2940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28" tIns="0" rIns="18928" bIns="0" numCol="1" anchor="t" anchorCtr="0" compatLnSpc="1">
            <a:prstTxWarp prst="textNoShape">
              <a:avLst/>
            </a:prstTxWarp>
          </a:bodyPr>
          <a:lstStyle>
            <a:lvl1pPr algn="r" defTabSz="779463" eaLnBrk="0" hangingPunct="0">
              <a:spcBef>
                <a:spcPct val="0"/>
              </a:spcBef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451975"/>
            <a:ext cx="29400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28" tIns="0" rIns="18928" bIns="0" numCol="1" anchor="b" anchorCtr="0" compatLnSpc="1">
            <a:prstTxWarp prst="textNoShape">
              <a:avLst/>
            </a:prstTxWarp>
          </a:bodyPr>
          <a:lstStyle>
            <a:lvl1pPr algn="l" defTabSz="779463" eaLnBrk="0" hangingPunct="0">
              <a:spcBef>
                <a:spcPct val="0"/>
              </a:spcBef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51975"/>
            <a:ext cx="2940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28" tIns="0" rIns="18928" bIns="0" numCol="1" anchor="b" anchorCtr="0" compatLnSpc="1">
            <a:prstTxWarp prst="textNoShape">
              <a:avLst/>
            </a:prstTxWarp>
          </a:bodyPr>
          <a:lstStyle>
            <a:lvl1pPr algn="r" defTabSz="779463" eaLnBrk="0" hangingPunct="0">
              <a:spcBef>
                <a:spcPct val="0"/>
              </a:spcBef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F0468155-D027-44B8-B9D5-C2E3F9C404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7590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7913" y="866775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50938" y="4718050"/>
            <a:ext cx="4481512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445" tIns="59934" rIns="121445" bIns="599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Klicken Sie,  um die Formate des Vorlagentextes zu bearbeiten</a:t>
            </a:r>
          </a:p>
          <a:p>
            <a:pPr lvl="1"/>
            <a:r>
              <a:rPr lang="fr-FR" noProof="0" smtClean="0"/>
              <a:t>Zweite Ebene</a:t>
            </a:r>
          </a:p>
          <a:p>
            <a:pPr lvl="2"/>
            <a:r>
              <a:rPr lang="fr-FR" noProof="0" smtClean="0"/>
              <a:t>Dritte Ebene</a:t>
            </a:r>
          </a:p>
          <a:p>
            <a:pPr lvl="3"/>
            <a:r>
              <a:rPr lang="fr-FR" noProof="0" smtClean="0"/>
              <a:t>Vierte Ebene</a:t>
            </a:r>
          </a:p>
          <a:p>
            <a:pPr lvl="4"/>
            <a:r>
              <a:rPr lang="fr-FR" noProof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3696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1572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566738" algn="l" defTabSz="11572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4588" algn="l" defTabSz="11572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708150" algn="l" defTabSz="11572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286000" algn="l" defTabSz="11572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79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79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7946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79463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79463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79463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79463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79463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32A1323-9AE7-4EDA-B7D0-C739090507A0}" type="slidenum">
              <a:rPr lang="fr-FR" altLang="en-US" sz="1000" smtClean="0">
                <a:latin typeface="Times New Roman" pitchFamily="18" charset="0"/>
              </a:rPr>
              <a:pPr>
                <a:spcBef>
                  <a:spcPct val="0"/>
                </a:spcBef>
              </a:pPr>
              <a:t>1</a:t>
            </a:fld>
            <a:endParaRPr lang="fr-FR" altLang="en-US" sz="1000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79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79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7946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79463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79463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79463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79463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79463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12CD85E-8BA2-4B0F-A901-76913FFDAD30}" type="slidenum">
              <a:rPr lang="fr-FR" altLang="en-US" sz="1000" smtClean="0">
                <a:latin typeface="Times New Roman" pitchFamily="18" charset="0"/>
              </a:rPr>
              <a:pPr>
                <a:spcBef>
                  <a:spcPct val="0"/>
                </a:spcBef>
              </a:pPr>
              <a:t>72</a:t>
            </a:fld>
            <a:endParaRPr lang="fr-FR" altLang="en-US" sz="1000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z="1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6"/>
          <p:cNvSpPr>
            <a:spLocks noChangeShapeType="1"/>
          </p:cNvSpPr>
          <p:nvPr/>
        </p:nvSpPr>
        <p:spPr bwMode="gray">
          <a:xfrm>
            <a:off x="0" y="3967163"/>
            <a:ext cx="9144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gray">
          <a:xfrm>
            <a:off x="1570038" y="0"/>
            <a:ext cx="0" cy="68580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11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84300" y="4627563"/>
            <a:ext cx="6400800" cy="1468437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2811918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352425" y="3621088"/>
            <a:ext cx="7707313" cy="714375"/>
          </a:xfrm>
        </p:spPr>
        <p:txBody>
          <a:bodyPr tIns="82800" bIns="82800"/>
          <a:lstStyle>
            <a:lvl1pPr>
              <a:defRPr sz="3600"/>
            </a:lvl1pPr>
          </a:lstStyle>
          <a:p>
            <a:r>
              <a:rPr lang="de-DE"/>
              <a:t>Titelmaster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913184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268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913" y="315913"/>
            <a:ext cx="2052637" cy="5621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" y="315913"/>
            <a:ext cx="6005513" cy="5621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787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15913"/>
            <a:ext cx="2805113" cy="449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25475" y="1412875"/>
            <a:ext cx="7839075" cy="45243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55162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15913"/>
            <a:ext cx="2805113" cy="449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475" y="1412875"/>
            <a:ext cx="3843338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1213" y="1412875"/>
            <a:ext cx="3843337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1213" y="3751263"/>
            <a:ext cx="3843337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251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54000" y="315913"/>
            <a:ext cx="2805113" cy="449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5475" y="1412875"/>
            <a:ext cx="3843338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1213" y="1412875"/>
            <a:ext cx="3843337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5475" y="3751263"/>
            <a:ext cx="3843338" cy="2185987"/>
          </a:xfrm>
        </p:spPr>
        <p:txBody>
          <a:bodyPr/>
          <a:lstStyle>
            <a:lvl2pPr>
              <a:buSzPct val="100000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1213" y="3751263"/>
            <a:ext cx="3843337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444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15913"/>
            <a:ext cx="2805113" cy="449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5475" y="1412875"/>
            <a:ext cx="3843338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1213" y="1412875"/>
            <a:ext cx="3843337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1213" y="3751263"/>
            <a:ext cx="3843337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38993"/>
      </p:ext>
    </p:extLst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32911"/>
      </p:ext>
    </p:extLst>
  </p:cSld>
  <p:clrMapOvr>
    <a:masterClrMapping/>
  </p:clrMapOvr>
  <p:transition spd="med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38942"/>
      </p:ext>
    </p:extLst>
  </p:cSld>
  <p:clrMapOvr>
    <a:masterClrMapping/>
  </p:clrMapOvr>
  <p:transition spd="med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3617410"/>
      </p:ext>
    </p:extLst>
  </p:cSld>
  <p:clrMapOvr>
    <a:masterClrMapping/>
  </p:clrMapOvr>
  <p:transition spd="med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3288" y="1412875"/>
            <a:ext cx="3843337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9025" y="1412875"/>
            <a:ext cx="3843338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44895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4192373" cy="391143"/>
          </a:xfrm>
        </p:spPr>
        <p:txBody>
          <a:bodyPr/>
          <a:lstStyle>
            <a:lvl1pPr>
              <a:defRPr sz="2400" b="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634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12807"/>
      </p:ext>
    </p:extLst>
  </p:cSld>
  <p:clrMapOvr>
    <a:masterClrMapping/>
  </p:clrMapOvr>
  <p:transition spd="med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78310"/>
      </p:ext>
    </p:extLst>
  </p:cSld>
  <p:clrMapOvr>
    <a:masterClrMapping/>
  </p:clrMapOvr>
  <p:transition spd="med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4733101"/>
      </p:ext>
    </p:extLst>
  </p:cSld>
  <p:clrMapOvr>
    <a:masterClrMapping/>
  </p:clrMapOvr>
  <p:transition spd="med"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645341"/>
      </p:ext>
    </p:extLst>
  </p:cSld>
  <p:clrMapOvr>
    <a:masterClrMapping/>
  </p:clrMapOvr>
  <p:transition spd="med"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5820364"/>
      </p:ext>
    </p:extLst>
  </p:cSld>
  <p:clrMapOvr>
    <a:masterClrMapping/>
  </p:clrMapOvr>
  <p:transition spd="med"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96946"/>
      </p:ext>
    </p:extLst>
  </p:cSld>
  <p:clrMapOvr>
    <a:masterClrMapping/>
  </p:clrMapOvr>
  <p:transition spd="med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315913"/>
            <a:ext cx="2120900" cy="5621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" y="315913"/>
            <a:ext cx="6215063" cy="5621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36576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59233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475" y="1412875"/>
            <a:ext cx="3843338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1213" y="1412875"/>
            <a:ext cx="3843337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367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941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091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9912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024206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41361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7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38" y="3316288"/>
            <a:ext cx="2557462" cy="284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5475" y="1412875"/>
            <a:ext cx="78390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Erste Ebene.  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648075" y="2738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802063" y="2919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altLang="en-US" smtClean="0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927100" y="550863"/>
            <a:ext cx="81915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54000" y="315913"/>
            <a:ext cx="2805113" cy="449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10800" rIns="198000" bIns="1080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en-US" smtClean="0"/>
              <a:t>Überschrift 28pt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 flipV="1">
            <a:off x="9525" y="6165850"/>
            <a:ext cx="9144000" cy="95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118800" rIns="90000" bIns="46800" anchor="ctr"/>
          <a:lstStyle/>
          <a:p>
            <a:endParaRPr lang="en-US"/>
          </a:p>
        </p:txBody>
      </p:sp>
      <p:sp>
        <p:nvSpPr>
          <p:cNvPr id="1033" name="Text Box 13"/>
          <p:cNvSpPr txBox="1">
            <a:spLocks noChangeArrowheads="1"/>
          </p:cNvSpPr>
          <p:nvPr/>
        </p:nvSpPr>
        <p:spPr bwMode="auto">
          <a:xfrm>
            <a:off x="4371975" y="6354763"/>
            <a:ext cx="4508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118800" rIns="90000" bIns="46800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E6FB9356-3720-4667-A0C7-55F45E82110A}" type="slidenum">
              <a:rPr lang="en-US" altLang="en-US" sz="1000" smtClean="0">
                <a:solidFill>
                  <a:srgbClr val="5F5F5F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smtClean="0">
              <a:solidFill>
                <a:srgbClr val="5F5F5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2" r:id="rId1"/>
    <p:sldLayoutId id="2147485517" r:id="rId2"/>
    <p:sldLayoutId id="2147485518" r:id="rId3"/>
    <p:sldLayoutId id="2147485519" r:id="rId4"/>
    <p:sldLayoutId id="2147485520" r:id="rId5"/>
    <p:sldLayoutId id="2147485521" r:id="rId6"/>
    <p:sldLayoutId id="2147485522" r:id="rId7"/>
    <p:sldLayoutId id="2147485523" r:id="rId8"/>
    <p:sldLayoutId id="2147485524" r:id="rId9"/>
    <p:sldLayoutId id="2147485525" r:id="rId10"/>
    <p:sldLayoutId id="2147485526" r:id="rId11"/>
    <p:sldLayoutId id="2147485527" r:id="rId12"/>
    <p:sldLayoutId id="2147485528" r:id="rId13"/>
    <p:sldLayoutId id="2147485529" r:id="rId14"/>
    <p:sldLayoutId id="2147485530" r:id="rId15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9pPr>
    </p:titleStyle>
    <p:bodyStyle>
      <a:lvl1pPr marL="185738" indent="-185738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260350" algn="l" rtl="0" eaLnBrk="0" fontAlgn="base" hangingPunct="0">
        <a:spcBef>
          <a:spcPct val="0"/>
        </a:spcBef>
        <a:spcAft>
          <a:spcPct val="0"/>
        </a:spcAft>
        <a:buSzPct val="60000"/>
        <a:buFont typeface="Wingdings" pitchFamily="2" charset="2"/>
        <a:buChar char="l"/>
        <a:defRPr sz="2000">
          <a:solidFill>
            <a:srgbClr val="808080"/>
          </a:solidFill>
          <a:latin typeface="+mn-lt"/>
        </a:defRPr>
      </a:lvl2pPr>
      <a:lvl3pPr marL="1346200" indent="-271463" algn="l" rtl="0" eaLnBrk="0" fontAlgn="base" hangingPunct="0">
        <a:spcBef>
          <a:spcPct val="0"/>
        </a:spcBef>
        <a:spcAft>
          <a:spcPct val="0"/>
        </a:spcAft>
        <a:buSzPct val="90000"/>
        <a:buFont typeface="Wingdings" pitchFamily="2" charset="2"/>
        <a:buChar char="ð"/>
        <a:defRPr>
          <a:solidFill>
            <a:srgbClr val="DC0F0F"/>
          </a:solidFill>
          <a:latin typeface="+mn-lt"/>
        </a:defRPr>
      </a:lvl3pPr>
      <a:lvl4pPr marL="1893888" indent="-195263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4pPr>
      <a:lvl5pPr marL="2636838" indent="-5635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1300">
          <a:solidFill>
            <a:schemeClr val="tx1"/>
          </a:solidFill>
          <a:latin typeface="+mn-lt"/>
        </a:defRPr>
      </a:lvl5pPr>
      <a:lvl6pPr marL="3094038" indent="-563563" algn="l" rtl="0" fontAlgn="base">
        <a:spcBef>
          <a:spcPct val="20000"/>
        </a:spcBef>
        <a:spcAft>
          <a:spcPct val="0"/>
        </a:spcAft>
        <a:buFont typeface="Wingdings" pitchFamily="2" charset="2"/>
        <a:defRPr sz="1300">
          <a:solidFill>
            <a:schemeClr val="tx1"/>
          </a:solidFill>
          <a:latin typeface="+mn-lt"/>
        </a:defRPr>
      </a:lvl6pPr>
      <a:lvl7pPr marL="3551238" indent="-563563" algn="l" rtl="0" fontAlgn="base">
        <a:spcBef>
          <a:spcPct val="20000"/>
        </a:spcBef>
        <a:spcAft>
          <a:spcPct val="0"/>
        </a:spcAft>
        <a:buFont typeface="Wingdings" pitchFamily="2" charset="2"/>
        <a:defRPr sz="1300">
          <a:solidFill>
            <a:schemeClr val="tx1"/>
          </a:solidFill>
          <a:latin typeface="+mn-lt"/>
        </a:defRPr>
      </a:lvl7pPr>
      <a:lvl8pPr marL="4008438" indent="-563563" algn="l" rtl="0" fontAlgn="base">
        <a:spcBef>
          <a:spcPct val="20000"/>
        </a:spcBef>
        <a:spcAft>
          <a:spcPct val="0"/>
        </a:spcAft>
        <a:buFont typeface="Wingdings" pitchFamily="2" charset="2"/>
        <a:defRPr sz="1300">
          <a:solidFill>
            <a:schemeClr val="tx1"/>
          </a:solidFill>
          <a:latin typeface="+mn-lt"/>
        </a:defRPr>
      </a:lvl8pPr>
      <a:lvl9pPr marL="4465638" indent="-563563" algn="l" rtl="0" fontAlgn="base">
        <a:spcBef>
          <a:spcPct val="20000"/>
        </a:spcBef>
        <a:spcAft>
          <a:spcPct val="0"/>
        </a:spcAft>
        <a:buFont typeface="Wingdings" pitchFamily="2" charset="2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1412875"/>
            <a:ext cx="78390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Erste Ebene.  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3648075" y="2738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altLang="en-US" smtClean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3802063" y="2919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altLang="en-US" smtClean="0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927100" y="550863"/>
            <a:ext cx="81915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54000" y="315913"/>
            <a:ext cx="2805113" cy="449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10800" rIns="198000" bIns="1080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en-US" smtClean="0"/>
              <a:t>Überschrift 28pt</a:t>
            </a:r>
          </a:p>
        </p:txBody>
      </p:sp>
      <p:sp>
        <p:nvSpPr>
          <p:cNvPr id="2055" name="Line 10"/>
          <p:cNvSpPr>
            <a:spLocks noChangeShapeType="1"/>
          </p:cNvSpPr>
          <p:nvPr/>
        </p:nvSpPr>
        <p:spPr bwMode="auto">
          <a:xfrm flipV="1">
            <a:off x="9525" y="6165850"/>
            <a:ext cx="9144000" cy="95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118800" rIns="90000" bIns="46800" anchor="ctr"/>
          <a:lstStyle/>
          <a:p>
            <a:endParaRPr lang="en-US"/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4371975" y="6354763"/>
            <a:ext cx="4508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118800" rIns="90000" bIns="46800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C305F70A-C883-4864-BD69-2A65C8AE56A2}" type="slidenum">
              <a:rPr lang="en-US" altLang="en-US" sz="1000" smtClean="0">
                <a:solidFill>
                  <a:srgbClr val="5F5F5F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smtClean="0">
              <a:solidFill>
                <a:srgbClr val="5F5F5F"/>
              </a:solidFill>
            </a:endParaRPr>
          </a:p>
        </p:txBody>
      </p:sp>
      <p:pic>
        <p:nvPicPr>
          <p:cNvPr id="2057" name="Picture 2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6199188"/>
            <a:ext cx="1236662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31" r:id="rId1"/>
    <p:sldLayoutId id="2147485532" r:id="rId2"/>
    <p:sldLayoutId id="2147485533" r:id="rId3"/>
    <p:sldLayoutId id="2147485534" r:id="rId4"/>
    <p:sldLayoutId id="2147485535" r:id="rId5"/>
    <p:sldLayoutId id="2147485536" r:id="rId6"/>
    <p:sldLayoutId id="2147485537" r:id="rId7"/>
    <p:sldLayoutId id="2147485538" r:id="rId8"/>
    <p:sldLayoutId id="2147485539" r:id="rId9"/>
    <p:sldLayoutId id="2147485540" r:id="rId10"/>
    <p:sldLayoutId id="2147485541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4175" algn="l"/>
        </a:tabLst>
        <a:defRPr sz="2800" i="1">
          <a:solidFill>
            <a:schemeClr val="tx1"/>
          </a:solidFill>
          <a:latin typeface="Arial" pitchFamily="34" charset="0"/>
        </a:defRPr>
      </a:lvl9pPr>
    </p:titleStyle>
    <p:bodyStyle>
      <a:lvl1pPr marL="185738" indent="-185738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260350" algn="l" rtl="0" eaLnBrk="0" fontAlgn="base" hangingPunct="0">
        <a:spcBef>
          <a:spcPct val="0"/>
        </a:spcBef>
        <a:spcAft>
          <a:spcPct val="0"/>
        </a:spcAft>
        <a:buSzPct val="60000"/>
        <a:buFont typeface="Wingdings" pitchFamily="2" charset="2"/>
        <a:buChar char="l"/>
        <a:defRPr sz="2000">
          <a:solidFill>
            <a:srgbClr val="808080"/>
          </a:solidFill>
          <a:latin typeface="+mn-lt"/>
        </a:defRPr>
      </a:lvl2pPr>
      <a:lvl3pPr marL="1346200" indent="-271463" algn="l" rtl="0" eaLnBrk="0" fontAlgn="base" hangingPunct="0">
        <a:spcBef>
          <a:spcPct val="0"/>
        </a:spcBef>
        <a:spcAft>
          <a:spcPct val="0"/>
        </a:spcAft>
        <a:buSzPct val="90000"/>
        <a:buFont typeface="Wingdings" pitchFamily="2" charset="2"/>
        <a:buChar char="ð"/>
        <a:defRPr>
          <a:solidFill>
            <a:srgbClr val="DC0F0F"/>
          </a:solidFill>
          <a:latin typeface="+mn-lt"/>
        </a:defRPr>
      </a:lvl3pPr>
      <a:lvl4pPr marL="1893888" indent="-195263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4pPr>
      <a:lvl5pPr marL="2636838" indent="-5635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1300">
          <a:solidFill>
            <a:schemeClr val="tx1"/>
          </a:solidFill>
          <a:latin typeface="+mn-lt"/>
        </a:defRPr>
      </a:lvl5pPr>
      <a:lvl6pPr marL="3094038" indent="-563563" algn="l" rtl="0" fontAlgn="base">
        <a:spcBef>
          <a:spcPct val="20000"/>
        </a:spcBef>
        <a:spcAft>
          <a:spcPct val="0"/>
        </a:spcAft>
        <a:buFont typeface="Wingdings" pitchFamily="2" charset="2"/>
        <a:defRPr sz="1300">
          <a:solidFill>
            <a:schemeClr val="tx1"/>
          </a:solidFill>
          <a:latin typeface="+mn-lt"/>
        </a:defRPr>
      </a:lvl6pPr>
      <a:lvl7pPr marL="3551238" indent="-563563" algn="l" rtl="0" fontAlgn="base">
        <a:spcBef>
          <a:spcPct val="20000"/>
        </a:spcBef>
        <a:spcAft>
          <a:spcPct val="0"/>
        </a:spcAft>
        <a:buFont typeface="Wingdings" pitchFamily="2" charset="2"/>
        <a:defRPr sz="1300">
          <a:solidFill>
            <a:schemeClr val="tx1"/>
          </a:solidFill>
          <a:latin typeface="+mn-lt"/>
        </a:defRPr>
      </a:lvl7pPr>
      <a:lvl8pPr marL="4008438" indent="-563563" algn="l" rtl="0" fontAlgn="base">
        <a:spcBef>
          <a:spcPct val="20000"/>
        </a:spcBef>
        <a:spcAft>
          <a:spcPct val="0"/>
        </a:spcAft>
        <a:buFont typeface="Wingdings" pitchFamily="2" charset="2"/>
        <a:defRPr sz="1300">
          <a:solidFill>
            <a:schemeClr val="tx1"/>
          </a:solidFill>
          <a:latin typeface="+mn-lt"/>
        </a:defRPr>
      </a:lvl8pPr>
      <a:lvl9pPr marL="4465638" indent="-563563" algn="l" rtl="0" fontAlgn="base">
        <a:spcBef>
          <a:spcPct val="20000"/>
        </a:spcBef>
        <a:spcAft>
          <a:spcPct val="0"/>
        </a:spcAft>
        <a:buFont typeface="Wingdings" pitchFamily="2" charset="2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gray">
          <a:xfrm>
            <a:off x="0" y="62484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60000"/>
              <a:buFont typeface="Wingdings" pitchFamily="2" charset="2"/>
              <a:buChar char="l"/>
              <a:defRPr sz="2000">
                <a:solidFill>
                  <a:srgbClr val="808080"/>
                </a:solidFill>
                <a:latin typeface="Arial" charset="0"/>
              </a:defRPr>
            </a:lvl2pPr>
            <a:lvl3pPr marL="1143000" indent="-228600" eaLnBrk="0" hangingPunct="0">
              <a:buSzPct val="90000"/>
              <a:buFont typeface="Wingdings" pitchFamily="2" charset="2"/>
              <a:buChar char="ð"/>
              <a:defRPr>
                <a:solidFill>
                  <a:srgbClr val="DC0F0F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US" altLang="en-US" sz="1500"/>
          </a:p>
        </p:txBody>
      </p:sp>
      <p:sp>
        <p:nvSpPr>
          <p:cNvPr id="4099" name="Rectangle 86"/>
          <p:cNvSpPr>
            <a:spLocks noGrp="1" noChangeArrowheads="1"/>
          </p:cNvSpPr>
          <p:nvPr>
            <p:ph type="subTitle" idx="1"/>
          </p:nvPr>
        </p:nvSpPr>
        <p:spPr>
          <a:xfrm>
            <a:off x="1588" y="4035425"/>
            <a:ext cx="1431925" cy="434975"/>
          </a:xfrm>
          <a:solidFill>
            <a:schemeClr val="bg1"/>
          </a:solidFill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tr-TR" altLang="en-US" sz="1600" smtClean="0"/>
              <a:t>Adem Göleç</a:t>
            </a:r>
          </a:p>
          <a:p>
            <a:pPr algn="l" eaLnBrk="1" hangingPunct="1">
              <a:lnSpc>
                <a:spcPct val="80000"/>
              </a:lnSpc>
            </a:pPr>
            <a:r>
              <a:rPr lang="tr-TR" altLang="en-US" sz="1600" smtClean="0"/>
              <a:t>Doç.Dr.</a:t>
            </a:r>
          </a:p>
        </p:txBody>
      </p:sp>
      <p:sp>
        <p:nvSpPr>
          <p:cNvPr id="4100" name="Rectangle 87"/>
          <p:cNvSpPr>
            <a:spLocks noChangeArrowheads="1"/>
          </p:cNvSpPr>
          <p:nvPr/>
        </p:nvSpPr>
        <p:spPr bwMode="auto">
          <a:xfrm>
            <a:off x="1708150" y="4059238"/>
            <a:ext cx="7016750" cy="133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60000"/>
              <a:buFont typeface="Wingdings" pitchFamily="2" charset="2"/>
              <a:buChar char="l"/>
              <a:defRPr sz="2000">
                <a:solidFill>
                  <a:srgbClr val="808080"/>
                </a:solidFill>
                <a:latin typeface="Arial" charset="0"/>
              </a:defRPr>
            </a:lvl2pPr>
            <a:lvl3pPr marL="1143000" indent="-228600" eaLnBrk="0" hangingPunct="0">
              <a:buSzPct val="90000"/>
              <a:buFont typeface="Wingdings" pitchFamily="2" charset="2"/>
              <a:buChar char="ð"/>
              <a:defRPr>
                <a:solidFill>
                  <a:srgbClr val="DC0F0F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tr-TR" altLang="en-US" sz="1800" i="1" dirty="0"/>
              <a:t>Katılımcılar</a:t>
            </a:r>
            <a:r>
              <a:rPr lang="de-DE" altLang="en-US" sz="1800" i="1" dirty="0"/>
              <a:t>:</a:t>
            </a:r>
            <a:r>
              <a:rPr lang="de-DE" altLang="en-US" sz="1800" dirty="0"/>
              <a:t> </a:t>
            </a:r>
            <a:endParaRPr lang="tr-TR" altLang="en-US" sz="1800" dirty="0" smtClean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tr-TR" altLang="en-US" sz="1800" dirty="0" smtClean="0"/>
              <a:t>Kırgızistan-Türkiye Manas Üniversitesi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tr-TR" altLang="en-US" sz="1800" dirty="0" smtClean="0"/>
              <a:t>Senato Üyeleri</a:t>
            </a:r>
            <a:endParaRPr lang="tr-TR" altLang="en-US" sz="18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tr-TR" altLang="en-US" sz="1800" dirty="0"/>
          </a:p>
        </p:txBody>
      </p:sp>
      <p:sp>
        <p:nvSpPr>
          <p:cNvPr id="4101" name="Rectangle 85"/>
          <p:cNvSpPr>
            <a:spLocks noGrp="1" noChangeArrowheads="1"/>
          </p:cNvSpPr>
          <p:nvPr>
            <p:ph type="ctrTitle"/>
          </p:nvPr>
        </p:nvSpPr>
        <p:spPr>
          <a:xfrm>
            <a:off x="1660525" y="2599360"/>
            <a:ext cx="7112000" cy="11521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/>
          <a:lstStyle/>
          <a:p>
            <a:r>
              <a:rPr lang="tr-TR" sz="3200" dirty="0" smtClean="0"/>
              <a:t>2015 KTMÜ ÖSYM Sınavı</a:t>
            </a:r>
            <a:br>
              <a:rPr lang="tr-TR" sz="3200" dirty="0" smtClean="0"/>
            </a:br>
            <a:r>
              <a:rPr lang="tr-TR" sz="3200" dirty="0" smtClean="0"/>
              <a:t>Aday Değerlendirme Anketi </a:t>
            </a:r>
            <a:r>
              <a:rPr lang="tr-TR" sz="3200" dirty="0"/>
              <a:t>Sonuçları</a:t>
            </a:r>
            <a:endParaRPr lang="de-DE" altLang="en-US" sz="1800" b="1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6558406" cy="391143"/>
          </a:xfrm>
        </p:spPr>
        <p:txBody>
          <a:bodyPr/>
          <a:lstStyle/>
          <a:p>
            <a:r>
              <a:rPr lang="tr-TR" dirty="0"/>
              <a:t>Adayların mezun oldukları okula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7345479" cy="391143"/>
          </a:xfrm>
        </p:spPr>
        <p:txBody>
          <a:bodyPr/>
          <a:lstStyle/>
          <a:p>
            <a:r>
              <a:rPr lang="tr-TR" dirty="0"/>
              <a:t>Adayların mezun oldukları okul türüne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8443537" cy="391143"/>
          </a:xfrm>
        </p:spPr>
        <p:txBody>
          <a:bodyPr/>
          <a:lstStyle/>
          <a:p>
            <a:r>
              <a:rPr lang="tr-TR" dirty="0"/>
              <a:t>Adayların mezun oldukları okulun eğitim diline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7757452" cy="391143"/>
          </a:xfrm>
        </p:spPr>
        <p:txBody>
          <a:bodyPr/>
          <a:lstStyle/>
          <a:p>
            <a:r>
              <a:rPr lang="tr-TR" dirty="0"/>
              <a:t>Adayların anne ve babalarının durumuna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5601412" cy="391143"/>
          </a:xfrm>
        </p:spPr>
        <p:txBody>
          <a:bodyPr/>
          <a:lstStyle/>
          <a:p>
            <a:r>
              <a:rPr lang="tr-TR" dirty="0"/>
              <a:t>Adayların annesinin işine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6200935" cy="391143"/>
          </a:xfrm>
        </p:spPr>
        <p:txBody>
          <a:bodyPr/>
          <a:lstStyle/>
          <a:p>
            <a:r>
              <a:rPr lang="tr-TR" dirty="0"/>
              <a:t>Adayların annesinin eğitimine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5633472" cy="391143"/>
          </a:xfrm>
        </p:spPr>
        <p:txBody>
          <a:bodyPr/>
          <a:lstStyle/>
          <a:p>
            <a:r>
              <a:rPr lang="tr-TR" dirty="0"/>
              <a:t>Adayların babasının işine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7294183" cy="391143"/>
          </a:xfrm>
        </p:spPr>
        <p:txBody>
          <a:bodyPr/>
          <a:lstStyle/>
          <a:p>
            <a:r>
              <a:rPr lang="tr-TR" dirty="0"/>
              <a:t>Adayların babasının eğitim durumuna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8446743" cy="760475"/>
          </a:xfrm>
        </p:spPr>
        <p:txBody>
          <a:bodyPr/>
          <a:lstStyle/>
          <a:p>
            <a:r>
              <a:rPr lang="tr-TR" dirty="0"/>
              <a:t>Adayların ailelelerinin aylık ortalama toplam </a:t>
            </a:r>
            <a:r>
              <a:rPr lang="tr-TR" dirty="0" smtClean="0"/>
              <a:t>gelirlerine(som)</a:t>
            </a:r>
            <a:br>
              <a:rPr lang="tr-TR" dirty="0" smtClean="0"/>
            </a:br>
            <a:r>
              <a:rPr lang="tr-TR" dirty="0" smtClean="0"/>
              <a:t>göre </a:t>
            </a:r>
            <a:r>
              <a:rPr lang="tr-TR" dirty="0"/>
              <a:t>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8130951" cy="760475"/>
          </a:xfrm>
        </p:spPr>
        <p:txBody>
          <a:bodyPr/>
          <a:lstStyle/>
          <a:p>
            <a:r>
              <a:rPr lang="tr-TR" dirty="0"/>
              <a:t>Adayların Kırgızistan üniversiteleri giriş sınavından </a:t>
            </a:r>
            <a:r>
              <a:rPr lang="tr-TR" dirty="0" smtClean="0"/>
              <a:t>(ORT)</a:t>
            </a:r>
            <a:br>
              <a:rPr lang="tr-TR" dirty="0" smtClean="0"/>
            </a:br>
            <a:r>
              <a:rPr lang="tr-TR" dirty="0" smtClean="0"/>
              <a:t>aldıkları </a:t>
            </a:r>
            <a:r>
              <a:rPr lang="tr-TR" dirty="0"/>
              <a:t>puanlara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3116758" cy="391143"/>
          </a:xfrm>
        </p:spPr>
        <p:txBody>
          <a:bodyPr/>
          <a:lstStyle/>
          <a:p>
            <a:r>
              <a:rPr lang="tr-TR" dirty="0"/>
              <a:t>Önümüzdeki bir saat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 bazında adayların değerlendirilmesi</a:t>
            </a:r>
          </a:p>
          <a:p>
            <a:r>
              <a:rPr lang="tr-TR" dirty="0" smtClean="0"/>
              <a:t>Bağımlılık değerlendirilmeleri</a:t>
            </a:r>
          </a:p>
          <a:p>
            <a:r>
              <a:rPr lang="tr-TR" dirty="0" smtClean="0"/>
              <a:t>KTMÜ ÖSYM </a:t>
            </a:r>
            <a:r>
              <a:rPr lang="tr-TR" dirty="0" smtClean="0"/>
              <a:t>ve ORT </a:t>
            </a:r>
            <a:r>
              <a:rPr lang="tr-TR" dirty="0" smtClean="0"/>
              <a:t>puanlarının karşılaştırılması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6117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945003" cy="760475"/>
          </a:xfrm>
        </p:spPr>
        <p:txBody>
          <a:bodyPr/>
          <a:lstStyle/>
          <a:p>
            <a:r>
              <a:rPr lang="tr-TR" dirty="0"/>
              <a:t>Adayların Manas Üniversitesini ne derece </a:t>
            </a:r>
            <a:r>
              <a:rPr lang="tr-TR" dirty="0" smtClean="0"/>
              <a:t>araştırmasına</a:t>
            </a:r>
            <a:br>
              <a:rPr lang="tr-TR" dirty="0" smtClean="0"/>
            </a:br>
            <a:r>
              <a:rPr lang="tr-TR" dirty="0" smtClean="0"/>
              <a:t>göre </a:t>
            </a:r>
            <a:r>
              <a:rPr lang="tr-TR" dirty="0"/>
              <a:t>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276551" cy="760475"/>
          </a:xfrm>
        </p:spPr>
        <p:txBody>
          <a:bodyPr/>
          <a:lstStyle/>
          <a:p>
            <a:r>
              <a:rPr lang="tr-TR" dirty="0"/>
              <a:t>Adayların Manas Üniversitesini tanıtan faktöre </a:t>
            </a:r>
            <a:r>
              <a:rPr lang="tr-TR" dirty="0" smtClean="0"/>
              <a:t>göre</a:t>
            </a:r>
            <a:br>
              <a:rPr lang="tr-TR" dirty="0" smtClean="0"/>
            </a:br>
            <a:r>
              <a:rPr lang="tr-TR" dirty="0" smtClean="0"/>
              <a:t>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688522" cy="760475"/>
          </a:xfrm>
        </p:spPr>
        <p:txBody>
          <a:bodyPr/>
          <a:lstStyle/>
          <a:p>
            <a:r>
              <a:rPr lang="tr-TR" dirty="0"/>
              <a:t>Adayların Manas Üniversitesini tercih etmedeki </a:t>
            </a:r>
            <a:r>
              <a:rPr lang="tr-TR" dirty="0" smtClean="0"/>
              <a:t>baskın</a:t>
            </a:r>
            <a:br>
              <a:rPr lang="tr-TR" dirty="0" smtClean="0"/>
            </a:br>
            <a:r>
              <a:rPr lang="tr-TR" dirty="0" smtClean="0"/>
              <a:t>faktörlere </a:t>
            </a:r>
            <a:r>
              <a:rPr lang="tr-TR" dirty="0"/>
              <a:t>göre </a:t>
            </a:r>
            <a:r>
              <a:rPr lang="tr-TR" dirty="0" smtClean="0"/>
              <a:t>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810350" cy="760475"/>
          </a:xfrm>
        </p:spPr>
        <p:txBody>
          <a:bodyPr/>
          <a:lstStyle/>
          <a:p>
            <a:r>
              <a:rPr lang="tr-TR" dirty="0"/>
              <a:t>Adayların Manas Üniversitesini tercih etme </a:t>
            </a:r>
            <a:r>
              <a:rPr lang="tr-TR" dirty="0" smtClean="0"/>
              <a:t>sebeplerine</a:t>
            </a:r>
            <a:br>
              <a:rPr lang="tr-TR" dirty="0" smtClean="0"/>
            </a:br>
            <a:r>
              <a:rPr lang="tr-TR" dirty="0" smtClean="0"/>
              <a:t>göre </a:t>
            </a:r>
            <a:r>
              <a:rPr lang="tr-TR" dirty="0"/>
              <a:t>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122528"/>
            <a:ext cx="3780430" cy="2712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392" y="3330054"/>
            <a:ext cx="4568279" cy="2804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31306" y="1679854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2015</a:t>
            </a:r>
            <a:endParaRPr lang="en-US" sz="2400" b="1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 bwMode="auto">
          <a:xfrm flipH="1" flipV="1">
            <a:off x="4053385" y="1910686"/>
            <a:ext cx="777921" cy="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718178" y="4692229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2014</a:t>
            </a:r>
            <a:endParaRPr lang="en-US" sz="2400" b="1" dirty="0"/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 bwMode="auto">
          <a:xfrm>
            <a:off x="3588929" y="4923062"/>
            <a:ext cx="746463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722186" cy="760475"/>
          </a:xfrm>
        </p:spPr>
        <p:txBody>
          <a:bodyPr/>
          <a:lstStyle/>
          <a:p>
            <a:r>
              <a:rPr lang="tr-TR" dirty="0"/>
              <a:t>Adayların tercih etmek istedikleri </a:t>
            </a:r>
            <a:r>
              <a:rPr lang="tr-TR" dirty="0" smtClean="0"/>
              <a:t>Fakülte/Yüksekokul’a</a:t>
            </a:r>
            <a:br>
              <a:rPr lang="tr-TR" dirty="0" smtClean="0"/>
            </a:br>
            <a:r>
              <a:rPr lang="tr-TR" dirty="0" smtClean="0"/>
              <a:t>göre </a:t>
            </a:r>
            <a:r>
              <a:rPr lang="tr-TR" dirty="0"/>
              <a:t>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8307281" cy="391143"/>
          </a:xfrm>
        </p:spPr>
        <p:txBody>
          <a:bodyPr/>
          <a:lstStyle/>
          <a:p>
            <a:r>
              <a:rPr lang="tr-TR" dirty="0"/>
              <a:t>Adayların üniversite eğitimi alma nedenlerine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8" y="873457"/>
            <a:ext cx="8161362" cy="5049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8239955" cy="391143"/>
          </a:xfrm>
        </p:spPr>
        <p:txBody>
          <a:bodyPr/>
          <a:lstStyle/>
          <a:p>
            <a:r>
              <a:rPr lang="tr-TR" dirty="0"/>
              <a:t>Adayların kendilerini tanımlayan özelliklerine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5378595" cy="391143"/>
          </a:xfrm>
        </p:spPr>
        <p:txBody>
          <a:bodyPr/>
          <a:lstStyle/>
          <a:p>
            <a:r>
              <a:rPr lang="tr-TR" dirty="0"/>
              <a:t>Adayların ilgi alanlarına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6045445" cy="391143"/>
          </a:xfrm>
        </p:spPr>
        <p:txBody>
          <a:bodyPr/>
          <a:lstStyle/>
          <a:p>
            <a:r>
              <a:rPr lang="tr-TR" dirty="0"/>
              <a:t>Adayların özel yeteneklerine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8629485" cy="391143"/>
          </a:xfrm>
        </p:spPr>
        <p:txBody>
          <a:bodyPr/>
          <a:lstStyle/>
          <a:p>
            <a:r>
              <a:rPr lang="tr-TR" dirty="0"/>
              <a:t>Adayların Manas üniversitesini tanıma süresine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2071600" cy="391143"/>
          </a:xfrm>
        </p:spPr>
        <p:txBody>
          <a:bodyPr/>
          <a:lstStyle/>
          <a:p>
            <a:r>
              <a:rPr lang="tr-TR" dirty="0" smtClean="0"/>
              <a:t>Denek sayısı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Anket, 2015 </a:t>
            </a:r>
            <a:r>
              <a:rPr lang="tr-TR" dirty="0" smtClean="0"/>
              <a:t>yılı </a:t>
            </a:r>
            <a:r>
              <a:rPr lang="tr-TR" dirty="0" smtClean="0"/>
              <a:t>KTMÜ ÖSYM </a:t>
            </a:r>
            <a:r>
              <a:rPr lang="tr-TR" dirty="0" smtClean="0"/>
              <a:t>sınavına girmiş ve tercih yapan adaylarla yapılmıştır </a:t>
            </a:r>
          </a:p>
          <a:p>
            <a:r>
              <a:rPr lang="tr-TR" dirty="0" smtClean="0"/>
              <a:t>Anket yapılan aday sayısı : </a:t>
            </a:r>
            <a:r>
              <a:rPr lang="tr-TR" dirty="0"/>
              <a:t>2285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858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5651106" cy="391143"/>
          </a:xfrm>
        </p:spPr>
        <p:txBody>
          <a:bodyPr/>
          <a:lstStyle/>
          <a:p>
            <a:r>
              <a:rPr lang="tr-TR" dirty="0"/>
              <a:t>Aday yaşlarının bölgelere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7" y="2062162"/>
            <a:ext cx="5343525" cy="2733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6167273" cy="391143"/>
          </a:xfrm>
        </p:spPr>
        <p:txBody>
          <a:bodyPr/>
          <a:lstStyle/>
          <a:p>
            <a:r>
              <a:rPr lang="tr-TR" dirty="0"/>
              <a:t>Aday cinsiyetlerinin bölgelere göre dağılımı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3" y="2065338"/>
            <a:ext cx="402907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8217513" cy="391143"/>
          </a:xfrm>
        </p:spPr>
        <p:txBody>
          <a:bodyPr/>
          <a:lstStyle/>
          <a:p>
            <a:r>
              <a:rPr lang="tr-TR" dirty="0"/>
              <a:t>Adayların son üç yıl yaşadığı yere göre bölgelerin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62162"/>
            <a:ext cx="4876800" cy="2733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8720856" cy="391143"/>
          </a:xfrm>
        </p:spPr>
        <p:txBody>
          <a:bodyPr/>
          <a:lstStyle/>
          <a:p>
            <a:r>
              <a:rPr lang="tr-TR" dirty="0"/>
              <a:t>Adayların mezun olduğu okul dillerinin bölgelere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7" y="2062162"/>
            <a:ext cx="5343525" cy="2733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8340945" cy="391143"/>
          </a:xfrm>
        </p:spPr>
        <p:txBody>
          <a:bodyPr/>
          <a:lstStyle/>
          <a:p>
            <a:r>
              <a:rPr lang="tr-TR" dirty="0"/>
              <a:t>Adayların mezun oldukları okulların bölgelere göre dağılımı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1824038"/>
            <a:ext cx="490537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8871538" cy="391143"/>
          </a:xfrm>
        </p:spPr>
        <p:txBody>
          <a:bodyPr/>
          <a:lstStyle/>
          <a:p>
            <a:r>
              <a:rPr lang="tr-TR" dirty="0"/>
              <a:t>Adayların mezun oldukları okul türünün bölgelere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2143442"/>
            <a:ext cx="5760720" cy="2571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004040" cy="760475"/>
          </a:xfrm>
        </p:spPr>
        <p:txBody>
          <a:bodyPr/>
          <a:lstStyle/>
          <a:p>
            <a:pPr lvl="0"/>
            <a:r>
              <a:rPr lang="tr-TR" dirty="0"/>
              <a:t>Adayların mezun oldukları okul türüne göre </a:t>
            </a:r>
            <a:r>
              <a:rPr lang="tr-TR" dirty="0" smtClean="0"/>
              <a:t>tercih</a:t>
            </a:r>
            <a:br>
              <a:rPr lang="tr-TR" dirty="0" smtClean="0"/>
            </a:br>
            <a:r>
              <a:rPr lang="tr-TR" dirty="0" smtClean="0"/>
              <a:t>ettikleri fakülte\yüksekokul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1657350"/>
            <a:ext cx="5760720" cy="3543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8134157" cy="760475"/>
          </a:xfrm>
        </p:spPr>
        <p:txBody>
          <a:bodyPr/>
          <a:lstStyle/>
          <a:p>
            <a:r>
              <a:rPr lang="tr-TR" dirty="0"/>
              <a:t>Adayların ORT’den aldıkları puan türü dilimine göre </a:t>
            </a:r>
            <a:r>
              <a:rPr lang="tr-TR" dirty="0" smtClean="0"/>
              <a:t>tercih</a:t>
            </a:r>
            <a:br>
              <a:rPr lang="tr-TR" dirty="0" smtClean="0"/>
            </a:br>
            <a:r>
              <a:rPr lang="tr-TR" dirty="0" smtClean="0"/>
              <a:t>ettikleri </a:t>
            </a:r>
            <a:r>
              <a:rPr lang="tr-TR" dirty="0"/>
              <a:t>fakülte\yüksekokul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1456055"/>
            <a:ext cx="5760720" cy="3945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6983201" cy="760475"/>
          </a:xfrm>
        </p:spPr>
        <p:txBody>
          <a:bodyPr/>
          <a:lstStyle/>
          <a:p>
            <a:r>
              <a:rPr lang="tr-TR" dirty="0"/>
              <a:t>Adayların son üç yıldır yaşadığı yere göre </a:t>
            </a:r>
            <a:r>
              <a:rPr lang="tr-TR" dirty="0" smtClean="0"/>
              <a:t>Manas</a:t>
            </a:r>
            <a:br>
              <a:rPr lang="tr-TR" dirty="0" smtClean="0"/>
            </a:br>
            <a:r>
              <a:rPr lang="tr-TR" dirty="0" smtClean="0"/>
              <a:t>Üniversitesi’ni </a:t>
            </a:r>
            <a:r>
              <a:rPr lang="tr-TR" dirty="0"/>
              <a:t>tanıma faktörlerinin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240" y="1568450"/>
            <a:ext cx="4795520" cy="372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912942" cy="760475"/>
          </a:xfrm>
        </p:spPr>
        <p:txBody>
          <a:bodyPr/>
          <a:lstStyle/>
          <a:p>
            <a:r>
              <a:rPr lang="tr-TR" dirty="0"/>
              <a:t>Adayların hayatının büyük bölümünü geçirdiği yere </a:t>
            </a:r>
            <a:r>
              <a:rPr lang="tr-TR" dirty="0" smtClean="0"/>
              <a:t>göre</a:t>
            </a:r>
            <a:br>
              <a:rPr lang="tr-TR" dirty="0" smtClean="0"/>
            </a:br>
            <a:r>
              <a:rPr lang="tr-TR" dirty="0" smtClean="0"/>
              <a:t>Manas </a:t>
            </a:r>
            <a:r>
              <a:rPr lang="tr-TR" dirty="0"/>
              <a:t>Üniversitesi’ni tanıma faktörlerinin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2031047"/>
            <a:ext cx="5760720" cy="2795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1951375" cy="391143"/>
          </a:xfrm>
        </p:spPr>
        <p:txBody>
          <a:bodyPr/>
          <a:lstStyle/>
          <a:p>
            <a:r>
              <a:rPr lang="tr-TR" dirty="0" smtClean="0"/>
              <a:t>Anket formu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257" y="641445"/>
            <a:ext cx="3971498" cy="53908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03600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43880"/>
            <a:ext cx="7808748" cy="1129807"/>
          </a:xfrm>
        </p:spPr>
        <p:txBody>
          <a:bodyPr/>
          <a:lstStyle/>
          <a:p>
            <a:r>
              <a:rPr lang="tr-TR" dirty="0"/>
              <a:t>Adayların hayatının son üç yılını geçirdiği yere </a:t>
            </a:r>
            <a:r>
              <a:rPr lang="tr-TR" dirty="0" smtClean="0"/>
              <a:t>göre</a:t>
            </a:r>
            <a:br>
              <a:rPr lang="tr-TR" dirty="0" smtClean="0"/>
            </a:br>
            <a:r>
              <a:rPr lang="tr-TR" dirty="0" smtClean="0"/>
              <a:t>Manas </a:t>
            </a:r>
            <a:r>
              <a:rPr lang="tr-TR" dirty="0"/>
              <a:t>Üniversitesi’ni tercih etmedeki baskın </a:t>
            </a:r>
            <a:r>
              <a:rPr lang="tr-TR" dirty="0" smtClean="0"/>
              <a:t>faktörlerin</a:t>
            </a:r>
            <a:br>
              <a:rPr lang="tr-TR" dirty="0" smtClean="0"/>
            </a:br>
            <a:r>
              <a:rPr lang="tr-TR" dirty="0" smtClean="0"/>
              <a:t>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330" y="2062797"/>
            <a:ext cx="4625340" cy="2732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0232"/>
            <a:ext cx="7912942" cy="1129807"/>
          </a:xfrm>
        </p:spPr>
        <p:txBody>
          <a:bodyPr/>
          <a:lstStyle/>
          <a:p>
            <a:r>
              <a:rPr lang="tr-TR" dirty="0"/>
              <a:t>Adayların hayatının büyük bölümünü geçirdiği yere </a:t>
            </a:r>
            <a:r>
              <a:rPr lang="tr-TR" dirty="0" smtClean="0"/>
              <a:t>göre</a:t>
            </a:r>
            <a:br>
              <a:rPr lang="tr-TR" dirty="0" smtClean="0"/>
            </a:br>
            <a:r>
              <a:rPr lang="tr-TR" dirty="0" smtClean="0"/>
              <a:t>Manas </a:t>
            </a:r>
            <a:r>
              <a:rPr lang="tr-TR" dirty="0"/>
              <a:t>Üniversitesi’ni tercih etmedeki baskın </a:t>
            </a:r>
            <a:r>
              <a:rPr lang="tr-TR" dirty="0" smtClean="0"/>
              <a:t>faktörlerin</a:t>
            </a:r>
            <a:br>
              <a:rPr lang="tr-TR" dirty="0" smtClean="0"/>
            </a:br>
            <a:r>
              <a:rPr lang="tr-TR" dirty="0" smtClean="0"/>
              <a:t>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2402522"/>
            <a:ext cx="5760720" cy="2052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669286" cy="760475"/>
          </a:xfrm>
        </p:spPr>
        <p:txBody>
          <a:bodyPr/>
          <a:lstStyle/>
          <a:p>
            <a:r>
              <a:rPr lang="tr-TR" dirty="0"/>
              <a:t>Adayların tercih etmedeki baskın faktörlere göre </a:t>
            </a:r>
            <a:r>
              <a:rPr lang="tr-TR" dirty="0" smtClean="0"/>
              <a:t>tercih</a:t>
            </a:r>
            <a:br>
              <a:rPr lang="tr-TR" dirty="0" smtClean="0"/>
            </a:br>
            <a:r>
              <a:rPr lang="tr-TR" dirty="0" smtClean="0"/>
              <a:t>ettiği </a:t>
            </a:r>
            <a:r>
              <a:rPr lang="tr-TR" dirty="0"/>
              <a:t>Fakülte\Yüksekokul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1998027"/>
            <a:ext cx="5760720" cy="286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6715500" cy="391143"/>
          </a:xfrm>
        </p:spPr>
        <p:txBody>
          <a:bodyPr/>
          <a:lstStyle/>
          <a:p>
            <a:r>
              <a:rPr lang="tr-TR" dirty="0"/>
              <a:t>Aday cinsiyetlerine göre kişi özelliğinin dağılımı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856" y="777922"/>
            <a:ext cx="2831804" cy="5394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6098343" cy="760475"/>
          </a:xfrm>
        </p:spPr>
        <p:txBody>
          <a:bodyPr/>
          <a:lstStyle/>
          <a:p>
            <a:r>
              <a:rPr lang="tr-TR" dirty="0"/>
              <a:t>Adayların ilgi alanlarına göre tercih </a:t>
            </a:r>
            <a:r>
              <a:rPr lang="tr-TR" dirty="0" smtClean="0"/>
              <a:t>ettikleri</a:t>
            </a:r>
            <a:br>
              <a:rPr lang="tr-TR" dirty="0" smtClean="0"/>
            </a:br>
            <a:r>
              <a:rPr lang="tr-TR" dirty="0" smtClean="0"/>
              <a:t>Fakülte\Yüksekokulların </a:t>
            </a:r>
            <a:r>
              <a:rPr lang="tr-TR" dirty="0"/>
              <a:t>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2127567"/>
            <a:ext cx="5760720" cy="2602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122663" cy="760475"/>
          </a:xfrm>
        </p:spPr>
        <p:txBody>
          <a:bodyPr/>
          <a:lstStyle/>
          <a:p>
            <a:r>
              <a:rPr lang="tr-TR" dirty="0"/>
              <a:t>Adayların tercih ettikleri Fakülte\Yüksekokula </a:t>
            </a:r>
            <a:r>
              <a:rPr lang="tr-TR" dirty="0" smtClean="0"/>
              <a:t>göre</a:t>
            </a:r>
            <a:br>
              <a:rPr lang="tr-TR" dirty="0" smtClean="0"/>
            </a:br>
            <a:r>
              <a:rPr lang="tr-TR" dirty="0" smtClean="0"/>
              <a:t>özelliklerinin </a:t>
            </a:r>
            <a:r>
              <a:rPr lang="tr-TR" dirty="0"/>
              <a:t>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93" y="1228299"/>
            <a:ext cx="7997588" cy="4571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6765192" cy="760475"/>
          </a:xfrm>
        </p:spPr>
        <p:txBody>
          <a:bodyPr/>
          <a:lstStyle/>
          <a:p>
            <a:r>
              <a:rPr lang="tr-TR" dirty="0"/>
              <a:t>Adayların özel yeteneklerine göre tercih </a:t>
            </a:r>
            <a:r>
              <a:rPr lang="tr-TR" dirty="0" smtClean="0"/>
              <a:t>ettikleri</a:t>
            </a:r>
            <a:br>
              <a:rPr lang="tr-TR" dirty="0" smtClean="0"/>
            </a:br>
            <a:r>
              <a:rPr lang="tr-TR" dirty="0" smtClean="0"/>
              <a:t>Fakülte\Yüksekokulların </a:t>
            </a:r>
            <a:r>
              <a:rPr lang="tr-TR" dirty="0"/>
              <a:t>dağılımı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443038"/>
            <a:ext cx="7600950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874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119457" cy="760475"/>
          </a:xfrm>
        </p:spPr>
        <p:txBody>
          <a:bodyPr/>
          <a:lstStyle/>
          <a:p>
            <a:r>
              <a:rPr lang="tr-TR" dirty="0"/>
              <a:t>Adayların KTMÜ’yü tanıdığı süreye göre </a:t>
            </a:r>
            <a:r>
              <a:rPr lang="tr-TR" dirty="0" smtClean="0"/>
              <a:t>KTMÜ’yü</a:t>
            </a:r>
            <a:br>
              <a:rPr lang="tr-TR" dirty="0" smtClean="0"/>
            </a:br>
            <a:r>
              <a:rPr lang="tr-TR" dirty="0" smtClean="0"/>
              <a:t>tanıtan </a:t>
            </a:r>
            <a:r>
              <a:rPr lang="tr-TR" dirty="0"/>
              <a:t>faktörlerin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1993900"/>
            <a:ext cx="5760720" cy="287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2874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667684" cy="760475"/>
          </a:xfrm>
        </p:spPr>
        <p:txBody>
          <a:bodyPr/>
          <a:lstStyle/>
          <a:p>
            <a:r>
              <a:rPr lang="tr-TR" dirty="0"/>
              <a:t>Adayların KTMÜ’yü tanıdığı süreye göre tercih </a:t>
            </a:r>
            <a:r>
              <a:rPr lang="tr-TR" dirty="0" smtClean="0"/>
              <a:t>ettikleri</a:t>
            </a:r>
            <a:br>
              <a:rPr lang="tr-TR" dirty="0" smtClean="0"/>
            </a:br>
            <a:r>
              <a:rPr lang="tr-TR" dirty="0" smtClean="0"/>
              <a:t>Fakülte\Yüksekokul’ların </a:t>
            </a:r>
            <a:r>
              <a:rPr lang="tr-TR" dirty="0"/>
              <a:t>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1990725"/>
            <a:ext cx="5760720" cy="2876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2874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204415" cy="760475"/>
          </a:xfrm>
        </p:spPr>
        <p:txBody>
          <a:bodyPr/>
          <a:lstStyle/>
          <a:p>
            <a:r>
              <a:rPr lang="tr-TR" dirty="0"/>
              <a:t>Adayların KTMÜ’yü  tanıdığı süreye göre </a:t>
            </a:r>
            <a:r>
              <a:rPr lang="tr-TR" dirty="0" smtClean="0"/>
              <a:t>KTMÜ’yü</a:t>
            </a:r>
            <a:br>
              <a:rPr lang="tr-TR" dirty="0" smtClean="0"/>
            </a:br>
            <a:r>
              <a:rPr lang="tr-TR" dirty="0" smtClean="0"/>
              <a:t>tercih </a:t>
            </a:r>
            <a:r>
              <a:rPr lang="tr-TR" dirty="0"/>
              <a:t>etme sebeplerinin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2259330"/>
            <a:ext cx="5760720" cy="233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2874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4759836" cy="391143"/>
          </a:xfrm>
        </p:spPr>
        <p:txBody>
          <a:bodyPr/>
          <a:lstStyle/>
          <a:p>
            <a:r>
              <a:rPr lang="tr-TR" dirty="0"/>
              <a:t>Adayların cinsiyete göre dağılımı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3375"/>
            <a:ext cx="5486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7358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6641762" cy="391143"/>
          </a:xfrm>
        </p:spPr>
        <p:txBody>
          <a:bodyPr/>
          <a:lstStyle/>
          <a:p>
            <a:r>
              <a:rPr lang="tr-TR" dirty="0"/>
              <a:t>Cinsiyete göre ORT puan aralıklarının dağılımı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74" y="2088107"/>
            <a:ext cx="7034354" cy="253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5452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7581121" cy="391143"/>
          </a:xfrm>
        </p:spPr>
        <p:txBody>
          <a:bodyPr/>
          <a:lstStyle/>
          <a:p>
            <a:r>
              <a:rPr lang="tr-TR" dirty="0"/>
              <a:t>Kardeş sayısına göre ORT puan aralıklarının dağılımı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2166937"/>
            <a:ext cx="4667250" cy="2524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16426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6677028" cy="391143"/>
          </a:xfrm>
        </p:spPr>
        <p:txBody>
          <a:bodyPr/>
          <a:lstStyle/>
          <a:p>
            <a:r>
              <a:rPr lang="tr-TR" dirty="0"/>
              <a:t>Bölgelere göre ORT puan aralıklarının dağılımı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1697038"/>
            <a:ext cx="5267325" cy="34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12114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6284292" cy="760475"/>
          </a:xfrm>
        </p:spPr>
        <p:txBody>
          <a:bodyPr/>
          <a:lstStyle/>
          <a:p>
            <a:r>
              <a:rPr lang="tr-TR" dirty="0"/>
              <a:t>Mezun oldukları okul türüne göre ORT </a:t>
            </a:r>
            <a:r>
              <a:rPr lang="tr-TR" dirty="0" smtClean="0"/>
              <a:t>puan</a:t>
            </a:r>
            <a:br>
              <a:rPr lang="tr-TR" dirty="0" smtClean="0"/>
            </a:br>
            <a:r>
              <a:rPr lang="tr-TR" dirty="0" smtClean="0"/>
              <a:t>aralıklarının </a:t>
            </a:r>
            <a:r>
              <a:rPr lang="tr-TR" dirty="0"/>
              <a:t>dağılımı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2170113"/>
            <a:ext cx="5065713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6522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6611304" cy="760475"/>
          </a:xfrm>
        </p:spPr>
        <p:txBody>
          <a:bodyPr/>
          <a:lstStyle/>
          <a:p>
            <a:r>
              <a:rPr lang="tr-TR" dirty="0"/>
              <a:t>Mezun oldukları okulun eğitim diline göre </a:t>
            </a:r>
            <a:r>
              <a:rPr lang="tr-TR" dirty="0" smtClean="0"/>
              <a:t>ORT</a:t>
            </a:r>
            <a:br>
              <a:rPr lang="tr-TR" dirty="0" smtClean="0"/>
            </a:br>
            <a:r>
              <a:rPr lang="tr-TR" dirty="0" smtClean="0"/>
              <a:t>puan </a:t>
            </a:r>
            <a:r>
              <a:rPr lang="tr-TR" dirty="0"/>
              <a:t>aralıklarının dağılımı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324100"/>
            <a:ext cx="4895850" cy="220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71107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8164614" cy="391143"/>
          </a:xfrm>
        </p:spPr>
        <p:txBody>
          <a:bodyPr/>
          <a:lstStyle/>
          <a:p>
            <a:r>
              <a:rPr lang="tr-TR" dirty="0"/>
              <a:t>Aylık ortalama gelire göre ORT puan aralıklarının dağılımı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3" y="2170113"/>
            <a:ext cx="5449887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1526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7824778" cy="391143"/>
          </a:xfrm>
        </p:spPr>
        <p:txBody>
          <a:bodyPr/>
          <a:lstStyle/>
          <a:p>
            <a:r>
              <a:rPr lang="tr-TR" dirty="0"/>
              <a:t>Annenin eğitimine göre ORT puan aralıklarının dağılımı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7" y="2166937"/>
            <a:ext cx="4772025" cy="2524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95494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7840808" cy="391143"/>
          </a:xfrm>
        </p:spPr>
        <p:txBody>
          <a:bodyPr/>
          <a:lstStyle/>
          <a:p>
            <a:r>
              <a:rPr lang="tr-TR" dirty="0" smtClean="0"/>
              <a:t>Babanın eğitimine </a:t>
            </a:r>
            <a:r>
              <a:rPr lang="tr-TR" dirty="0"/>
              <a:t>göre ORT puan aralıklarının dağılımı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7" y="2166937"/>
            <a:ext cx="4772025" cy="2524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68697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7225255" cy="391143"/>
          </a:xfrm>
        </p:spPr>
        <p:txBody>
          <a:bodyPr/>
          <a:lstStyle/>
          <a:p>
            <a:r>
              <a:rPr lang="tr-TR" dirty="0"/>
              <a:t>Annenin </a:t>
            </a:r>
            <a:r>
              <a:rPr lang="tr-TR" dirty="0" smtClean="0"/>
              <a:t>işine göre </a:t>
            </a:r>
            <a:r>
              <a:rPr lang="tr-TR" dirty="0"/>
              <a:t>ORT puan aralıklarının dağılımı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2009775"/>
            <a:ext cx="4610100" cy="283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05658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7241285" cy="391143"/>
          </a:xfrm>
        </p:spPr>
        <p:txBody>
          <a:bodyPr/>
          <a:lstStyle/>
          <a:p>
            <a:r>
              <a:rPr lang="tr-TR" dirty="0" smtClean="0"/>
              <a:t>Babanın işine göre </a:t>
            </a:r>
            <a:r>
              <a:rPr lang="tr-TR" dirty="0"/>
              <a:t>ORT puan aralıklarının dağılımı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2009775"/>
            <a:ext cx="4610100" cy="283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9759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4811132" cy="391143"/>
          </a:xfrm>
        </p:spPr>
        <p:txBody>
          <a:bodyPr/>
          <a:lstStyle/>
          <a:p>
            <a:r>
              <a:rPr lang="tr-TR" dirty="0"/>
              <a:t>Adayların yaşlarına göre dağılımı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9732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96537" y="1747224"/>
            <a:ext cx="676928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tr-TR" sz="4000" b="1" dirty="0" smtClean="0"/>
              <a:t>2015 </a:t>
            </a:r>
            <a:r>
              <a:rPr lang="tr-TR" sz="4000" b="1" dirty="0"/>
              <a:t>Yılı</a:t>
            </a:r>
          </a:p>
          <a:p>
            <a:pPr marL="0" indent="0" algn="ctr">
              <a:buNone/>
            </a:pPr>
            <a:r>
              <a:rPr lang="tr-TR" sz="4000" b="1" dirty="0" smtClean="0"/>
              <a:t>KTMÜ ÖSYM </a:t>
            </a:r>
            <a:r>
              <a:rPr lang="tr-TR" sz="4000" b="1" dirty="0"/>
              <a:t>ve ORT Puanlarının</a:t>
            </a:r>
          </a:p>
          <a:p>
            <a:pPr marL="0" indent="0" algn="ctr">
              <a:buNone/>
            </a:pPr>
            <a:r>
              <a:rPr lang="tr-TR" sz="4000" b="1" dirty="0"/>
              <a:t>Karşılaştırılması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22874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3309118" cy="391143"/>
          </a:xfrm>
        </p:spPr>
        <p:txBody>
          <a:bodyPr/>
          <a:lstStyle/>
          <a:p>
            <a:r>
              <a:rPr lang="tr-TR" dirty="0"/>
              <a:t>Değerlendirme verileri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2366962"/>
            <a:ext cx="5760720" cy="2124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2874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6212157" cy="391143"/>
          </a:xfrm>
        </p:spPr>
        <p:txBody>
          <a:bodyPr/>
          <a:lstStyle/>
          <a:p>
            <a:r>
              <a:rPr lang="tr-TR" dirty="0"/>
              <a:t>Fakülte ve Yüksekokulların karşılaştırılması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1" y="885611"/>
            <a:ext cx="4613626" cy="2294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136" y="3528024"/>
            <a:ext cx="4039737" cy="260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77470" y="1689963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2015</a:t>
            </a:r>
            <a:endParaRPr lang="en-US" sz="2400" b="1" dirty="0"/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 bwMode="auto">
          <a:xfrm flipH="1" flipV="1">
            <a:off x="4954136" y="1920795"/>
            <a:ext cx="723334" cy="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210852" y="4594930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2014</a:t>
            </a:r>
            <a:endParaRPr lang="en-US" sz="2400" b="1" dirty="0"/>
          </a:p>
        </p:txBody>
      </p:sp>
      <p:cxnSp>
        <p:nvCxnSpPr>
          <p:cNvPr id="11" name="Straight Arrow Connector 10"/>
          <p:cNvCxnSpPr>
            <a:stCxn id="9" idx="3"/>
            <a:endCxn id="4" idx="1"/>
          </p:cNvCxnSpPr>
          <p:nvPr/>
        </p:nvCxnSpPr>
        <p:spPr bwMode="auto">
          <a:xfrm>
            <a:off x="4081603" y="4825763"/>
            <a:ext cx="872533" cy="336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22874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7816762" cy="391143"/>
          </a:xfrm>
        </p:spPr>
        <p:txBody>
          <a:bodyPr/>
          <a:lstStyle/>
          <a:p>
            <a:r>
              <a:rPr lang="tr-TR" dirty="0" smtClean="0"/>
              <a:t>2015 yılı KTMÜ ÖSYM Puanı ve ORT puanı dağılımları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50" y="1014401"/>
            <a:ext cx="7329506" cy="489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3183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7816762" cy="391143"/>
          </a:xfrm>
        </p:spPr>
        <p:txBody>
          <a:bodyPr/>
          <a:lstStyle/>
          <a:p>
            <a:r>
              <a:rPr lang="tr-TR" dirty="0" smtClean="0"/>
              <a:t>2014 </a:t>
            </a:r>
            <a:r>
              <a:rPr lang="tr-TR" dirty="0"/>
              <a:t>yılı </a:t>
            </a:r>
            <a:r>
              <a:rPr lang="tr-TR" dirty="0" smtClean="0"/>
              <a:t>KTMÜ </a:t>
            </a:r>
            <a:r>
              <a:rPr lang="tr-TR" dirty="0"/>
              <a:t>ÖSYM Puanı ve ORT puanı dağılımları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8" y="1003288"/>
            <a:ext cx="7329506" cy="489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29250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3988791" cy="391143"/>
          </a:xfrm>
        </p:spPr>
        <p:txBody>
          <a:bodyPr/>
          <a:lstStyle/>
          <a:p>
            <a:r>
              <a:rPr lang="tr-TR" dirty="0" smtClean="0"/>
              <a:t>Bölümlerin karşılaştırılması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1522413"/>
            <a:ext cx="5867400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874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3988791" cy="391143"/>
          </a:xfrm>
        </p:spPr>
        <p:txBody>
          <a:bodyPr/>
          <a:lstStyle/>
          <a:p>
            <a:r>
              <a:rPr lang="tr-TR" dirty="0"/>
              <a:t>Bölümlerin karşılaştırılması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950913"/>
            <a:ext cx="586740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874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3988791" cy="391143"/>
          </a:xfrm>
        </p:spPr>
        <p:txBody>
          <a:bodyPr/>
          <a:lstStyle/>
          <a:p>
            <a:r>
              <a:rPr lang="tr-TR" dirty="0"/>
              <a:t>Bölümlerin karşılaştırılması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1998663"/>
            <a:ext cx="58674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89957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2364950" cy="391143"/>
          </a:xfrm>
        </p:spPr>
        <p:txBody>
          <a:bodyPr/>
          <a:lstStyle/>
          <a:p>
            <a:r>
              <a:rPr lang="tr-TR" dirty="0" smtClean="0"/>
              <a:t>Genel sonuçlar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Adayların 2/3 sinden fazlası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kız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/>
              <a:t>öğrencilerden oluşmaktadır. </a:t>
            </a:r>
          </a:p>
          <a:p>
            <a:pPr algn="just"/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veya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4’ün üzeri kardeş sayısı </a:t>
            </a:r>
            <a:r>
              <a:rPr lang="tr-TR" dirty="0" smtClean="0"/>
              <a:t>adayların birikimli oranı</a:t>
            </a:r>
            <a:r>
              <a:rPr lang="tr-TR" dirty="0"/>
              <a:t> </a:t>
            </a:r>
            <a:r>
              <a:rPr lang="tr-TR" dirty="0" smtClean="0"/>
              <a:t>%74,4’tür.</a:t>
            </a:r>
          </a:p>
          <a:p>
            <a:pPr algn="just"/>
            <a:r>
              <a:rPr lang="tr-TR" dirty="0" smtClean="0"/>
              <a:t>Adayların yarısından </a:t>
            </a:r>
            <a:r>
              <a:rPr lang="tr-TR" dirty="0" smtClean="0"/>
              <a:t>fazlası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köyde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/>
              <a:t>yaşamaktadır.</a:t>
            </a:r>
          </a:p>
          <a:p>
            <a:pPr algn="just"/>
            <a:r>
              <a:rPr lang="tr-TR" dirty="0" smtClean="0"/>
              <a:t>4 adaydan 1’i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Bişkek ve Çuy bölgesinde </a:t>
            </a:r>
            <a:r>
              <a:rPr lang="tr-TR" dirty="0" smtClean="0"/>
              <a:t>yaşamaktadır.</a:t>
            </a:r>
          </a:p>
          <a:p>
            <a:pPr algn="just"/>
            <a:r>
              <a:rPr lang="tr-TR" dirty="0" smtClean="0"/>
              <a:t>Adayların yaklaşık </a:t>
            </a:r>
            <a:r>
              <a:rPr lang="tr-TR" dirty="0" smtClean="0"/>
              <a:t>%90’ı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 okullarından mezun </a:t>
            </a:r>
            <a:r>
              <a:rPr lang="tr-TR" dirty="0" smtClean="0"/>
              <a:t>olmuştır.</a:t>
            </a:r>
          </a:p>
          <a:p>
            <a:pPr algn="just"/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lise ve Gimnaziya </a:t>
            </a:r>
            <a:r>
              <a:rPr lang="tr-TR" dirty="0" smtClean="0"/>
              <a:t>okullarından mezun olan adayların birikimli oranı %83,3 dür.</a:t>
            </a:r>
          </a:p>
          <a:p>
            <a:pPr algn="just"/>
            <a:r>
              <a:rPr lang="tr-TR" dirty="0" smtClean="0"/>
              <a:t>Eğitim dili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Kırgızca ve Rusca </a:t>
            </a:r>
            <a:r>
              <a:rPr lang="tr-TR" dirty="0" smtClean="0"/>
              <a:t>olan okullardan mezun olan öğrencilerin birikimli yüzdesi %96,7 dir.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93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2364950" cy="391143"/>
          </a:xfrm>
        </p:spPr>
        <p:txBody>
          <a:bodyPr/>
          <a:lstStyle/>
          <a:p>
            <a:r>
              <a:rPr lang="tr-TR" dirty="0"/>
              <a:t>Genel sonuçlar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Anne ve babası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 olmayan aday oranı %0,6’dır</a:t>
            </a:r>
            <a:r>
              <a:rPr lang="tr-TR" dirty="0" smtClean="0"/>
              <a:t>. Anne ve babası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 fakat ayrı yaşayan öğrencilerin oranı %10,3</a:t>
            </a:r>
            <a:r>
              <a:rPr lang="tr-TR" dirty="0" smtClean="0"/>
              <a:t>’dür.</a:t>
            </a:r>
          </a:p>
          <a:p>
            <a:r>
              <a:rPr lang="tr-TR" dirty="0" smtClean="0"/>
              <a:t>Adayların yarısının annesi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 hanımıdır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Adayların yaklaşık yarısının annesi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yüksekokuldan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/>
              <a:t>mezundur.</a:t>
            </a:r>
          </a:p>
          <a:p>
            <a:r>
              <a:rPr lang="tr-TR" dirty="0" smtClean="0"/>
              <a:t>Adayların yaklaşık %40’ının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babası işçidir</a:t>
            </a:r>
            <a:r>
              <a:rPr lang="tr-TR" dirty="0" smtClean="0"/>
              <a:t>.</a:t>
            </a:r>
          </a:p>
          <a:p>
            <a:r>
              <a:rPr lang="tr-TR" dirty="0"/>
              <a:t>Adayların yaklaşık yarısının </a:t>
            </a:r>
            <a:r>
              <a:rPr lang="tr-TR" dirty="0" smtClean="0"/>
              <a:t>babası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yüksekokuldan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/>
              <a:t>mezundur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Adayların %70’inin ailesinin aylık ortalama gelir düzeyi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bin som ve altıdır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Adayların %40’ının ORT puanı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130-160 </a:t>
            </a:r>
            <a:r>
              <a:rPr lang="tr-TR" dirty="0" smtClean="0"/>
              <a:t>aralığındadır.</a:t>
            </a:r>
          </a:p>
          <a:p>
            <a:r>
              <a:rPr lang="tr-TR" dirty="0" smtClean="0"/>
              <a:t>Adayların yaklaşık %45’i KTMÜ’yü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oldukça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/>
              <a:t>araştırmışlardır.</a:t>
            </a:r>
          </a:p>
          <a:p>
            <a:endParaRPr lang="tr-TR" dirty="0"/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8475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5905983" cy="391143"/>
          </a:xfrm>
        </p:spPr>
        <p:txBody>
          <a:bodyPr/>
          <a:lstStyle/>
          <a:p>
            <a:r>
              <a:rPr lang="tr-TR" dirty="0"/>
              <a:t>Adayların kardeş sayılarına göre dağılımı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2364950" cy="391143"/>
          </a:xfrm>
        </p:spPr>
        <p:txBody>
          <a:bodyPr/>
          <a:lstStyle/>
          <a:p>
            <a:r>
              <a:rPr lang="tr-TR" dirty="0"/>
              <a:t>Genel sonuçlar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Adayların KTMÜ’yü tercih etmedeki en baksın faktör %37,5 ile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KTMÜ imkanları </a:t>
            </a:r>
            <a:r>
              <a:rPr lang="tr-TR" dirty="0" smtClean="0"/>
              <a:t>olmuştur.</a:t>
            </a:r>
          </a:p>
          <a:p>
            <a:r>
              <a:rPr lang="tr-TR" dirty="0"/>
              <a:t>Adayların KTMÜ’yü tercih </a:t>
            </a:r>
            <a:r>
              <a:rPr lang="tr-TR" dirty="0" smtClean="0"/>
              <a:t>etme sebebi %56 </a:t>
            </a:r>
            <a:r>
              <a:rPr lang="tr-TR" dirty="0"/>
              <a:t>ile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kaliteli eğitim </a:t>
            </a:r>
            <a:r>
              <a:rPr lang="tr-TR" dirty="0" smtClean="0"/>
              <a:t>olmuştur.</a:t>
            </a:r>
          </a:p>
          <a:p>
            <a:r>
              <a:rPr lang="tr-TR" dirty="0"/>
              <a:t>Adayların yaklaşık %40’ı KTMÜ’yü KTMÜ’de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okuyan arkadaşından ve KTMÜ’ü mezunundan</a:t>
            </a:r>
            <a:r>
              <a:rPr lang="tr-TR" dirty="0"/>
              <a:t> tanımıştır.</a:t>
            </a:r>
          </a:p>
          <a:p>
            <a:r>
              <a:rPr lang="tr-TR" dirty="0"/>
              <a:t>4 adaydan 1’i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İİBF’y</a:t>
            </a:r>
            <a:r>
              <a:rPr lang="tr-TR" dirty="0"/>
              <a:t>i ve yine 4 adaydan 1’i de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Edebiyat Fakültesini </a:t>
            </a:r>
            <a:r>
              <a:rPr lang="tr-TR" dirty="0"/>
              <a:t>tercih etmektedir.</a:t>
            </a:r>
            <a:endParaRPr lang="en-US" dirty="0"/>
          </a:p>
          <a:p>
            <a:r>
              <a:rPr lang="tr-TR" dirty="0" smtClean="0"/>
              <a:t>Adayların %29’u üniversitede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amaçlarını gerçekleştirmek </a:t>
            </a:r>
            <a:r>
              <a:rPr lang="tr-TR" dirty="0" smtClean="0"/>
              <a:t>için okumak istemektedir.</a:t>
            </a:r>
            <a:endParaRPr lang="tr-TR" dirty="0"/>
          </a:p>
          <a:p>
            <a:r>
              <a:rPr lang="tr-TR" dirty="0" smtClean="0"/>
              <a:t>Adayların en belirgin özellikleri sırasıyla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sorumlu</a:t>
            </a:r>
            <a:r>
              <a:rPr lang="tr-TR" dirty="0" smtClean="0"/>
              <a:t>,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enerjik</a:t>
            </a:r>
            <a:r>
              <a:rPr lang="tr-TR" dirty="0" smtClean="0"/>
              <a:t>,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çalışkan</a:t>
            </a:r>
            <a:r>
              <a:rPr lang="tr-TR" dirty="0" smtClean="0"/>
              <a:t>,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sabırlı</a:t>
            </a:r>
            <a:r>
              <a:rPr lang="tr-TR" dirty="0" smtClean="0"/>
              <a:t>,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girişken</a:t>
            </a:r>
            <a:r>
              <a:rPr lang="tr-TR" dirty="0" smtClean="0"/>
              <a:t> ve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lider</a:t>
            </a:r>
            <a:r>
              <a:rPr lang="tr-TR" dirty="0" smtClean="0"/>
              <a:t> olmalarıdır.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2424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44972"/>
            <a:ext cx="2364950" cy="391143"/>
          </a:xfrm>
        </p:spPr>
        <p:txBody>
          <a:bodyPr/>
          <a:lstStyle/>
          <a:p>
            <a:r>
              <a:rPr lang="tr-TR" dirty="0"/>
              <a:t>Genel sonuçlar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Adayların en belirgin ilgi </a:t>
            </a:r>
            <a:r>
              <a:rPr lang="tr-TR" dirty="0"/>
              <a:t>alanları sırasıyla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okuma</a:t>
            </a:r>
            <a:r>
              <a:rPr lang="tr-TR" dirty="0" smtClean="0"/>
              <a:t>,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</a:t>
            </a:r>
            <a:r>
              <a:rPr lang="tr-TR" dirty="0" smtClean="0"/>
              <a:t>,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müzik</a:t>
            </a:r>
            <a:r>
              <a:rPr lang="tr-TR" dirty="0" smtClean="0"/>
              <a:t>,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bilgisayar</a:t>
            </a:r>
            <a:r>
              <a:rPr lang="tr-TR" dirty="0" smtClean="0"/>
              <a:t> ve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teknoloji</a:t>
            </a:r>
            <a:r>
              <a:rPr lang="tr-TR" dirty="0" smtClean="0"/>
              <a:t>’dir.</a:t>
            </a:r>
          </a:p>
          <a:p>
            <a:r>
              <a:rPr lang="tr-TR" dirty="0" smtClean="0"/>
              <a:t>Adayların en belirgin özel </a:t>
            </a:r>
            <a:r>
              <a:rPr lang="tr-TR" dirty="0"/>
              <a:t>yetenekleri sırasıyla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edebiyat</a:t>
            </a:r>
            <a:r>
              <a:rPr lang="tr-TR" dirty="0" smtClean="0"/>
              <a:t>,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</a:t>
            </a:r>
            <a:r>
              <a:rPr lang="tr-TR" dirty="0" smtClean="0"/>
              <a:t> ve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müzik</a:t>
            </a:r>
            <a:r>
              <a:rPr lang="tr-TR" dirty="0"/>
              <a:t>’tir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Adayların yaklaşık %36’sı KTMÜ’yü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1-2 yıldır </a:t>
            </a:r>
            <a:r>
              <a:rPr lang="tr-TR" dirty="0" smtClean="0"/>
              <a:t>tanıyor.</a:t>
            </a:r>
          </a:p>
          <a:p>
            <a:r>
              <a:rPr lang="tr-TR" dirty="0" smtClean="0"/>
              <a:t>Adayların KTMÜ ÖSYM ortalama puanı ile ORT ortamala puanı arasında 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/>
              <a:t>vardır.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266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3300" y="1831975"/>
            <a:ext cx="2152650" cy="449263"/>
          </a:xfrm>
        </p:spPr>
        <p:txBody>
          <a:bodyPr/>
          <a:lstStyle/>
          <a:p>
            <a:pPr eaLnBrk="1" hangingPunct="1"/>
            <a:r>
              <a:rPr lang="tr-TR" altLang="en-US" smtClean="0"/>
              <a:t>Teşekkürler</a:t>
            </a:r>
            <a:endParaRPr lang="en-GB" altLang="en-US" smtClean="0"/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260350" y="773113"/>
            <a:ext cx="66294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60000"/>
              <a:buFont typeface="Wingdings" pitchFamily="2" charset="2"/>
              <a:buChar char="l"/>
              <a:defRPr sz="2000">
                <a:solidFill>
                  <a:srgbClr val="808080"/>
                </a:solidFill>
                <a:latin typeface="Arial" charset="0"/>
              </a:defRPr>
            </a:lvl2pPr>
            <a:lvl3pPr marL="1143000" indent="-228600" eaLnBrk="0" hangingPunct="0">
              <a:buSzPct val="90000"/>
              <a:buFont typeface="Wingdings" pitchFamily="2" charset="2"/>
              <a:buChar char="ð"/>
              <a:defRPr>
                <a:solidFill>
                  <a:srgbClr val="DC0F0F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tr-TR" altLang="en-US" sz="1800"/>
          </a:p>
        </p:txBody>
      </p:sp>
      <p:sp>
        <p:nvSpPr>
          <p:cNvPr id="66564" name="Rectangle 8"/>
          <p:cNvSpPr>
            <a:spLocks noChangeArrowheads="1"/>
          </p:cNvSpPr>
          <p:nvPr/>
        </p:nvSpPr>
        <p:spPr bwMode="auto">
          <a:xfrm>
            <a:off x="2387600" y="3114675"/>
            <a:ext cx="3338513" cy="449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0800" rIns="198000" bIns="10800" anchor="ctr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3841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60000"/>
              <a:buFont typeface="Wingdings" pitchFamily="2" charset="2"/>
              <a:buChar char="l"/>
              <a:tabLst>
                <a:tab pos="384175" algn="l"/>
              </a:tabLst>
              <a:defRPr sz="2000">
                <a:solidFill>
                  <a:srgbClr val="808080"/>
                </a:solidFill>
                <a:latin typeface="Arial" charset="0"/>
              </a:defRPr>
            </a:lvl2pPr>
            <a:lvl3pPr marL="1143000" indent="-228600" eaLnBrk="0" hangingPunct="0">
              <a:buSzPct val="90000"/>
              <a:buFont typeface="Wingdings" pitchFamily="2" charset="2"/>
              <a:buChar char="ð"/>
              <a:tabLst>
                <a:tab pos="384175" algn="l"/>
              </a:tabLst>
              <a:defRPr>
                <a:solidFill>
                  <a:srgbClr val="DC0F0F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tabLst>
                <a:tab pos="384175" algn="l"/>
              </a:tabLst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tabLst>
                <a:tab pos="384175" algn="l"/>
              </a:tabLst>
              <a:defRPr sz="1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tabLst>
                <a:tab pos="384175" algn="l"/>
              </a:tabLst>
              <a:defRPr sz="1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tabLst>
                <a:tab pos="384175" algn="l"/>
              </a:tabLst>
              <a:defRPr sz="1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tabLst>
                <a:tab pos="384175" algn="l"/>
              </a:tabLst>
              <a:defRPr sz="1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tabLst>
                <a:tab pos="384175" algn="l"/>
              </a:tabLs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en-US" sz="2800" i="1"/>
              <a:t>Sorularınız lütfen…</a:t>
            </a:r>
            <a:endParaRPr lang="en-GB" altLang="en-US" sz="2800" i="1"/>
          </a:p>
        </p:txBody>
      </p:sp>
      <p:pic>
        <p:nvPicPr>
          <p:cNvPr id="6656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3201988"/>
            <a:ext cx="23812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635623" cy="760475"/>
          </a:xfrm>
        </p:spPr>
        <p:txBody>
          <a:bodyPr/>
          <a:lstStyle/>
          <a:p>
            <a:r>
              <a:rPr lang="tr-TR" dirty="0"/>
              <a:t>Adayların hayatlarının son üç yılını geçirdiği yere </a:t>
            </a:r>
            <a:r>
              <a:rPr lang="tr-TR" dirty="0" smtClean="0"/>
              <a:t>göre</a:t>
            </a:r>
            <a:br>
              <a:rPr lang="tr-TR" dirty="0" smtClean="0"/>
            </a:br>
            <a:r>
              <a:rPr lang="tr-TR" dirty="0" smtClean="0"/>
              <a:t>dağılımları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306"/>
            <a:ext cx="7553870" cy="760475"/>
          </a:xfrm>
        </p:spPr>
        <p:txBody>
          <a:bodyPr/>
          <a:lstStyle/>
          <a:p>
            <a:r>
              <a:rPr lang="tr-TR" dirty="0"/>
              <a:t>Adayların hayatlarının büyük bölümünü geçirdiği </a:t>
            </a:r>
            <a:r>
              <a:rPr lang="tr-TR" dirty="0" smtClean="0"/>
              <a:t>yere</a:t>
            </a:r>
            <a:br>
              <a:rPr lang="tr-TR" dirty="0" smtClean="0"/>
            </a:br>
            <a:r>
              <a:rPr lang="tr-TR" dirty="0" smtClean="0"/>
              <a:t>göre </a:t>
            </a:r>
            <a:r>
              <a:rPr lang="tr-TR" dirty="0"/>
              <a:t>dağılımları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680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-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66"/>
      </a:accent1>
      <a:accent2>
        <a:srgbClr val="008080"/>
      </a:accent2>
      <a:accent3>
        <a:srgbClr val="FFFFFF"/>
      </a:accent3>
      <a:accent4>
        <a:srgbClr val="000000"/>
      </a:accent4>
      <a:accent5>
        <a:srgbClr val="AAADB8"/>
      </a:accent5>
      <a:accent6>
        <a:srgbClr val="007373"/>
      </a:accent6>
      <a:hlink>
        <a:srgbClr val="003366"/>
      </a:hlink>
      <a:folHlink>
        <a:srgbClr val="B2B2B2"/>
      </a:folHlink>
    </a:clrScheme>
    <a:fontScheme name="Master-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381000" marR="0" indent="-38100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Master-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-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Prä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3366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002D5C"/>
        </a:accent6>
        <a:hlink>
          <a:srgbClr val="0033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äsentationsvorlage-L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66"/>
      </a:accent1>
      <a:accent2>
        <a:srgbClr val="008080"/>
      </a:accent2>
      <a:accent3>
        <a:srgbClr val="FFFFFF"/>
      </a:accent3>
      <a:accent4>
        <a:srgbClr val="000000"/>
      </a:accent4>
      <a:accent5>
        <a:srgbClr val="AAADB8"/>
      </a:accent5>
      <a:accent6>
        <a:srgbClr val="007373"/>
      </a:accent6>
      <a:hlink>
        <a:srgbClr val="003366"/>
      </a:hlink>
      <a:folHlink>
        <a:srgbClr val="B2B2B2"/>
      </a:folHlink>
    </a:clrScheme>
    <a:fontScheme name="1_Präsentationsvorlage-L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81000" marR="0" indent="-38100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fr-FR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81000" marR="0" indent="-38100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fr-FR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räsentationsvorlage-L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äsentationsvorlage-L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äsentationsvorlage-L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äsentationsvorlage-L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äsentationsvorlage-L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äsentationsvorlage-L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äsentationsvorlage-L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äsentationsvorlage-LC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3366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002D5C"/>
        </a:accent6>
        <a:hlink>
          <a:srgbClr val="0033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Master-Präsentation</Template>
  <TotalTime>1490430230</TotalTime>
  <Pages>2</Pages>
  <Words>749</Words>
  <Application>Microsoft Office PowerPoint</Application>
  <PresentationFormat>On-screen Show (4:3)</PresentationFormat>
  <Paragraphs>118</Paragraphs>
  <Slides>72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72</vt:i4>
      </vt:variant>
    </vt:vector>
  </HeadingPairs>
  <TitlesOfParts>
    <vt:vector size="74" baseType="lpstr">
      <vt:lpstr>Master-Präsentation</vt:lpstr>
      <vt:lpstr>1_Präsentationsvorlage-LC</vt:lpstr>
      <vt:lpstr>2015 KTMÜ ÖSYM Sınavı Aday Değerlendirme Anketi Sonuçları</vt:lpstr>
      <vt:lpstr>Önümüzdeki bir saat</vt:lpstr>
      <vt:lpstr>Denek sayısı</vt:lpstr>
      <vt:lpstr>Anket formu</vt:lpstr>
      <vt:lpstr>Adayların cinsiyete göre dağılımı</vt:lpstr>
      <vt:lpstr>Adayların yaşlarına göre dağılımı</vt:lpstr>
      <vt:lpstr>Adayların kardeş sayılarına göre dağılımı</vt:lpstr>
      <vt:lpstr>Adayların hayatlarının son üç yılını geçirdiği yere göre dağılımları</vt:lpstr>
      <vt:lpstr>Adayların hayatlarının büyük bölümünü geçirdiği yere göre dağılımları</vt:lpstr>
      <vt:lpstr>Adayların mezun oldukları okula göre dağılımı</vt:lpstr>
      <vt:lpstr>Adayların mezun oldukları okul türüne göre dağılımı</vt:lpstr>
      <vt:lpstr>Adayların mezun oldukları okulun eğitim diline göre dağılımı</vt:lpstr>
      <vt:lpstr>Adayların anne ve babalarının durumuna göre dağılımı</vt:lpstr>
      <vt:lpstr>Adayların annesinin işine göre dağılımı</vt:lpstr>
      <vt:lpstr>Adayların annesinin eğitimine göre dağılımı</vt:lpstr>
      <vt:lpstr>Adayların babasının işine göre dağılımı</vt:lpstr>
      <vt:lpstr>Adayların babasının eğitim durumuna göre dağılımı</vt:lpstr>
      <vt:lpstr>Adayların ailelelerinin aylık ortalama toplam gelirlerine(som) göre dağılımı</vt:lpstr>
      <vt:lpstr>Adayların Kırgızistan üniversiteleri giriş sınavından (ORT) aldıkları puanlara göre dağılımı</vt:lpstr>
      <vt:lpstr>Adayların Manas Üniversitesini ne derece araştırmasına göre dağılımı</vt:lpstr>
      <vt:lpstr>Adayların Manas Üniversitesini tanıtan faktöre göre dağılımı</vt:lpstr>
      <vt:lpstr>Adayların Manas Üniversitesini tercih etmedeki baskın faktörlere göre dağılımı</vt:lpstr>
      <vt:lpstr>Adayların Manas Üniversitesini tercih etme sebeplerine göre dağılımı</vt:lpstr>
      <vt:lpstr>Adayların tercih etmek istedikleri Fakülte/Yüksekokul’a göre dağılımı</vt:lpstr>
      <vt:lpstr>Adayların üniversite eğitimi alma nedenlerine göre dağılımı</vt:lpstr>
      <vt:lpstr>Adayların kendilerini tanımlayan özelliklerine göre dağılımı</vt:lpstr>
      <vt:lpstr>Adayların ilgi alanlarına göre dağılımı</vt:lpstr>
      <vt:lpstr>Adayların özel yeteneklerine göre dağılımı</vt:lpstr>
      <vt:lpstr>Adayların Manas üniversitesini tanıma süresine göre dağılımı</vt:lpstr>
      <vt:lpstr>Aday yaşlarının bölgelere göre dağılımı</vt:lpstr>
      <vt:lpstr>Aday cinsiyetlerinin bölgelere göre dağılımı</vt:lpstr>
      <vt:lpstr>Adayların son üç yıl yaşadığı yere göre bölgelerin dağılımı</vt:lpstr>
      <vt:lpstr>Adayların mezun olduğu okul dillerinin bölgelere göre dağılımı</vt:lpstr>
      <vt:lpstr>Adayların mezun oldukları okulların bölgelere göre dağılımı</vt:lpstr>
      <vt:lpstr>Adayların mezun oldukları okul türünün bölgelere göre dağılımı</vt:lpstr>
      <vt:lpstr>Adayların mezun oldukları okul türüne göre tercih ettikleri fakülte\yüksekokul dağılımı</vt:lpstr>
      <vt:lpstr>Adayların ORT’den aldıkları puan türü dilimine göre tercih ettikleri fakülte\yüksekokul dağılımı</vt:lpstr>
      <vt:lpstr>Adayların son üç yıldır yaşadığı yere göre Manas Üniversitesi’ni tanıma faktörlerinin dağılımı</vt:lpstr>
      <vt:lpstr>Adayların hayatının büyük bölümünü geçirdiği yere göre Manas Üniversitesi’ni tanıma faktörlerinin dağılımı</vt:lpstr>
      <vt:lpstr>Adayların hayatının son üç yılını geçirdiği yere göre Manas Üniversitesi’ni tercih etmedeki baskın faktörlerin dağılımı</vt:lpstr>
      <vt:lpstr>Adayların hayatının büyük bölümünü geçirdiği yere göre Manas Üniversitesi’ni tercih etmedeki baskın faktörlerin dağılımı</vt:lpstr>
      <vt:lpstr>Adayların tercih etmedeki baskın faktörlere göre tercih ettiği Fakülte\Yüksekokul dağılımı</vt:lpstr>
      <vt:lpstr>Aday cinsiyetlerine göre kişi özelliğinin dağılımı</vt:lpstr>
      <vt:lpstr>Adayların ilgi alanlarına göre tercih ettikleri Fakülte\Yüksekokulların dağılımı</vt:lpstr>
      <vt:lpstr>Adayların tercih ettikleri Fakülte\Yüksekokula göre özelliklerinin dağılımı</vt:lpstr>
      <vt:lpstr>Adayların özel yeteneklerine göre tercih ettikleri Fakülte\Yüksekokulların dağılımı</vt:lpstr>
      <vt:lpstr>Adayların KTMÜ’yü tanıdığı süreye göre KTMÜ’yü tanıtan faktörlerin dağılımı</vt:lpstr>
      <vt:lpstr>Adayların KTMÜ’yü tanıdığı süreye göre tercih ettikleri Fakülte\Yüksekokul’ların dağılımı</vt:lpstr>
      <vt:lpstr>Adayların KTMÜ’yü  tanıdığı süreye göre KTMÜ’yü tercih etme sebeplerinin dağılımı</vt:lpstr>
      <vt:lpstr>Cinsiyete göre ORT puan aralıklarının dağılımı</vt:lpstr>
      <vt:lpstr>Kardeş sayısına göre ORT puan aralıklarının dağılımı</vt:lpstr>
      <vt:lpstr>Bölgelere göre ORT puan aralıklarının dağılımı</vt:lpstr>
      <vt:lpstr>Mezun oldukları okul türüne göre ORT puan aralıklarının dağılımı</vt:lpstr>
      <vt:lpstr>Mezun oldukları okulun eğitim diline göre ORT puan aralıklarının dağılımı</vt:lpstr>
      <vt:lpstr>Aylık ortalama gelire göre ORT puan aralıklarının dağılımı</vt:lpstr>
      <vt:lpstr>Annenin eğitimine göre ORT puan aralıklarının dağılımı</vt:lpstr>
      <vt:lpstr>Babanın eğitimine göre ORT puan aralıklarının dağılımı</vt:lpstr>
      <vt:lpstr>Annenin işine göre ORT puan aralıklarının dağılımı</vt:lpstr>
      <vt:lpstr>Babanın işine göre ORT puan aralıklarının dağılımı</vt:lpstr>
      <vt:lpstr>PowerPoint Presentation</vt:lpstr>
      <vt:lpstr>Değerlendirme verileri</vt:lpstr>
      <vt:lpstr>Fakülte ve Yüksekokulların karşılaştırılması</vt:lpstr>
      <vt:lpstr>2015 yılı KTMÜ ÖSYM Puanı ve ORT puanı dağılımları</vt:lpstr>
      <vt:lpstr>2014 yılı KTMÜ ÖSYM Puanı ve ORT puanı dağılımları</vt:lpstr>
      <vt:lpstr>Bölümlerin karşılaştırılması</vt:lpstr>
      <vt:lpstr>Bölümlerin karşılaştırılması</vt:lpstr>
      <vt:lpstr>Bölümlerin karşılaştırılması</vt:lpstr>
      <vt:lpstr>Genel sonuçlar</vt:lpstr>
      <vt:lpstr>Genel sonuçlar</vt:lpstr>
      <vt:lpstr>Genel sonuçlar</vt:lpstr>
      <vt:lpstr>Genel sonuçlar</vt:lpstr>
      <vt:lpstr>Teşekkürler</vt:lpstr>
    </vt:vector>
  </TitlesOfParts>
  <Company>Tobias Rometsch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TOBIAS ROMETSCH</dc:creator>
  <cp:lastModifiedBy>AdemGolec</cp:lastModifiedBy>
  <cp:revision>2351</cp:revision>
  <cp:lastPrinted>1998-09-16T18:37:30Z</cp:lastPrinted>
  <dcterms:created xsi:type="dcterms:W3CDTF">2006-07-03T14:15:43Z</dcterms:created>
  <dcterms:modified xsi:type="dcterms:W3CDTF">2015-11-30T04:43:05Z</dcterms:modified>
</cp:coreProperties>
</file>