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77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16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55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92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32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71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08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2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1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5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0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8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7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4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1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76" indent="0">
              <a:buNone/>
              <a:defRPr sz="2000" b="1"/>
            </a:lvl2pPr>
            <a:lvl3pPr marL="913950" indent="0">
              <a:buNone/>
              <a:defRPr sz="1800" b="1"/>
            </a:lvl3pPr>
            <a:lvl4pPr marL="1370928" indent="0">
              <a:buNone/>
              <a:defRPr sz="1700" b="1"/>
            </a:lvl4pPr>
            <a:lvl5pPr marL="1827900" indent="0">
              <a:buNone/>
              <a:defRPr sz="1700" b="1"/>
            </a:lvl5pPr>
            <a:lvl6pPr marL="2284876" indent="0">
              <a:buNone/>
              <a:defRPr sz="1700" b="1"/>
            </a:lvl6pPr>
            <a:lvl7pPr marL="2741850" indent="0">
              <a:buNone/>
              <a:defRPr sz="1700" b="1"/>
            </a:lvl7pPr>
            <a:lvl8pPr marL="3198825" indent="0">
              <a:buNone/>
              <a:defRPr sz="1700" b="1"/>
            </a:lvl8pPr>
            <a:lvl9pPr marL="365579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76" indent="0">
              <a:buNone/>
              <a:defRPr sz="2000" b="1"/>
            </a:lvl2pPr>
            <a:lvl3pPr marL="913950" indent="0">
              <a:buNone/>
              <a:defRPr sz="1800" b="1"/>
            </a:lvl3pPr>
            <a:lvl4pPr marL="1370928" indent="0">
              <a:buNone/>
              <a:defRPr sz="1700" b="1"/>
            </a:lvl4pPr>
            <a:lvl5pPr marL="1827900" indent="0">
              <a:buNone/>
              <a:defRPr sz="1700" b="1"/>
            </a:lvl5pPr>
            <a:lvl6pPr marL="2284876" indent="0">
              <a:buNone/>
              <a:defRPr sz="1700" b="1"/>
            </a:lvl6pPr>
            <a:lvl7pPr marL="2741850" indent="0">
              <a:buNone/>
              <a:defRPr sz="1700" b="1"/>
            </a:lvl7pPr>
            <a:lvl8pPr marL="3198825" indent="0">
              <a:buNone/>
              <a:defRPr sz="1700" b="1"/>
            </a:lvl8pPr>
            <a:lvl9pPr marL="365579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8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1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2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49" y="27305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76" indent="0">
              <a:buNone/>
              <a:defRPr sz="1200"/>
            </a:lvl2pPr>
            <a:lvl3pPr marL="913950" indent="0">
              <a:buNone/>
              <a:defRPr sz="1000"/>
            </a:lvl3pPr>
            <a:lvl4pPr marL="1370928" indent="0">
              <a:buNone/>
              <a:defRPr sz="900"/>
            </a:lvl4pPr>
            <a:lvl5pPr marL="1827900" indent="0">
              <a:buNone/>
              <a:defRPr sz="900"/>
            </a:lvl5pPr>
            <a:lvl6pPr marL="2284876" indent="0">
              <a:buNone/>
              <a:defRPr sz="900"/>
            </a:lvl6pPr>
            <a:lvl7pPr marL="2741850" indent="0">
              <a:buNone/>
              <a:defRPr sz="900"/>
            </a:lvl7pPr>
            <a:lvl8pPr marL="3198825" indent="0">
              <a:buNone/>
              <a:defRPr sz="900"/>
            </a:lvl8pPr>
            <a:lvl9pPr marL="365579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7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76" indent="0">
              <a:buNone/>
              <a:defRPr sz="2800"/>
            </a:lvl2pPr>
            <a:lvl3pPr marL="913950" indent="0">
              <a:buNone/>
              <a:defRPr sz="2400"/>
            </a:lvl3pPr>
            <a:lvl4pPr marL="1370928" indent="0">
              <a:buNone/>
              <a:defRPr sz="2000"/>
            </a:lvl4pPr>
            <a:lvl5pPr marL="1827900" indent="0">
              <a:buNone/>
              <a:defRPr sz="2000"/>
            </a:lvl5pPr>
            <a:lvl6pPr marL="2284876" indent="0">
              <a:buNone/>
              <a:defRPr sz="2000"/>
            </a:lvl6pPr>
            <a:lvl7pPr marL="2741850" indent="0">
              <a:buNone/>
              <a:defRPr sz="2000"/>
            </a:lvl7pPr>
            <a:lvl8pPr marL="3198825" indent="0">
              <a:buNone/>
              <a:defRPr sz="2000"/>
            </a:lvl8pPr>
            <a:lvl9pPr marL="365579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76" indent="0">
              <a:buNone/>
              <a:defRPr sz="1200"/>
            </a:lvl2pPr>
            <a:lvl3pPr marL="913950" indent="0">
              <a:buNone/>
              <a:defRPr sz="1000"/>
            </a:lvl3pPr>
            <a:lvl4pPr marL="1370928" indent="0">
              <a:buNone/>
              <a:defRPr sz="900"/>
            </a:lvl4pPr>
            <a:lvl5pPr marL="1827900" indent="0">
              <a:buNone/>
              <a:defRPr sz="900"/>
            </a:lvl5pPr>
            <a:lvl6pPr marL="2284876" indent="0">
              <a:buNone/>
              <a:defRPr sz="900"/>
            </a:lvl6pPr>
            <a:lvl7pPr marL="2741850" indent="0">
              <a:buNone/>
              <a:defRPr sz="900"/>
            </a:lvl7pPr>
            <a:lvl8pPr marL="3198825" indent="0">
              <a:buNone/>
              <a:defRPr sz="900"/>
            </a:lvl8pPr>
            <a:lvl9pPr marL="365579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1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95" tIns="45698" rIns="91395" bIns="456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395" tIns="45698" rIns="91395" bIns="456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2" y="6356356"/>
            <a:ext cx="2133600" cy="365125"/>
          </a:xfrm>
          <a:prstGeom prst="rect">
            <a:avLst/>
          </a:prstGeom>
        </p:spPr>
        <p:txBody>
          <a:bodyPr vert="horz" lIns="91395" tIns="45698" rIns="91395" bIns="4569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50"/>
            <a:fld id="{560201F3-79A5-4876-B3BB-544A06FE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950"/>
              <a:t>13.07.2016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5" y="6356356"/>
            <a:ext cx="2895600" cy="365125"/>
          </a:xfrm>
          <a:prstGeom prst="rect">
            <a:avLst/>
          </a:prstGeom>
        </p:spPr>
        <p:txBody>
          <a:bodyPr vert="horz" lIns="91395" tIns="45698" rIns="91395" bIns="4569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5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395" tIns="45698" rIns="91395" bIns="4569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50"/>
            <a:fld id="{9329233C-0FAA-4B85-BB78-87DFD61B86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395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7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95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1" indent="-342731" algn="l" defTabSz="913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85" indent="-285609" algn="l" defTabSz="9139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38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12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87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62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38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12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288" indent="-228489" algn="l" defTabSz="9139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6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28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0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76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5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25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99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3248" y="126529"/>
            <a:ext cx="9147255" cy="638175"/>
          </a:xfrm>
          <a:prstGeom prst="rect">
            <a:avLst/>
          </a:prstGeom>
          <a:solidFill>
            <a:srgbClr val="0BC4B4"/>
          </a:solidFill>
          <a:ln w="9525" algn="in">
            <a:solidFill>
              <a:srgbClr val="0BC4B4"/>
            </a:solidFill>
            <a:miter lim="800000"/>
            <a:headEnd/>
            <a:tailEnd/>
          </a:ln>
          <a:effectLst>
            <a:outerShdw dist="107763" dir="8100000" algn="ctr" rotWithShape="0">
              <a:srgbClr val="CCECFF">
                <a:alpha val="50000"/>
              </a:srgbClr>
            </a:outerShdw>
          </a:effectLst>
        </p:spPr>
        <p:txBody>
          <a:bodyPr vert="horz" wrap="square" lIns="36552" tIns="36552" rIns="36552" bIns="36552" numCol="1" anchor="t" anchorCtr="0" compatLnSpc="1">
            <a:prstTxWarp prst="textNoShape">
              <a:avLst/>
            </a:prstTxWarp>
          </a:bodyPr>
          <a:lstStyle/>
          <a:p>
            <a:pPr defTabSz="913789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Manas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193210"/>
            <a:ext cx="504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78246" y="215998"/>
            <a:ext cx="8465755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52" tIns="36552" rIns="36552" bIns="36552" numCol="1" anchor="ctr" anchorCtr="0" compatLnSpc="1">
            <a:prstTxWarp prst="textNoShape">
              <a:avLst/>
            </a:prstTxWarp>
          </a:bodyPr>
          <a:lstStyle/>
          <a:p>
            <a:pPr defTabSz="913789" fontAlgn="base">
              <a:spcBef>
                <a:spcPct val="0"/>
              </a:spcBef>
              <a:spcAft>
                <a:spcPct val="0"/>
              </a:spcAft>
            </a:pPr>
            <a:r>
              <a:rPr lang="tr-TR" altLang="ru-RU" sz="2600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R</a:t>
            </a:r>
            <a:r>
              <a:rPr lang="tr-TR" altLang="ru-RU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ektörlük Sunumu / </a:t>
            </a:r>
            <a:r>
              <a:rPr lang="tr-TR" altLang="ru-RU" sz="2600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K</a:t>
            </a:r>
            <a:r>
              <a:rPr lang="tr-TR" altLang="ru-RU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ütüphane ve Öğrenme Merkezleri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7506" y="836712"/>
            <a:ext cx="8784974" cy="526761"/>
          </a:xfrm>
          <a:prstGeom prst="rect">
            <a:avLst/>
          </a:prstGeom>
        </p:spPr>
        <p:txBody>
          <a:bodyPr vert="horz" lIns="111834" tIns="55920" rIns="111834" bIns="55920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4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KÜTÜPHANE VE ÖĞRENME MERKEZLERİ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99662"/>
              </p:ext>
            </p:extLst>
          </p:nvPr>
        </p:nvGraphicFramePr>
        <p:xfrm>
          <a:off x="323528" y="1437859"/>
          <a:ext cx="8435279" cy="5100239"/>
        </p:xfrm>
        <a:graphic>
          <a:graphicData uri="http://schemas.openxmlformats.org/drawingml/2006/table">
            <a:tbl>
              <a:tblPr/>
              <a:tblGrid>
                <a:gridCol w="1296144"/>
                <a:gridCol w="1080120"/>
                <a:gridCol w="1224136"/>
                <a:gridCol w="1584176"/>
                <a:gridCol w="792088"/>
                <a:gridCol w="792088"/>
                <a:gridCol w="720080"/>
                <a:gridCol w="946447"/>
              </a:tblGrid>
              <a:tr h="61454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tr-TR" sz="1600" b="1" noProof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Okuma Salonları</a:t>
                      </a: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tr-TR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 – 2004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tr-TR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 – 2009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tr-TR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 – 201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tr-TR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tr-TR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 </a:t>
                      </a:r>
                      <a:r>
                        <a:rPr lang="en-US" sz="11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r>
                        <a:rPr lang="tr-TR" sz="11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’a </a:t>
                      </a:r>
                      <a:r>
                        <a:rPr lang="tr-TR" sz="11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göre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93286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endParaRPr lang="tr-TR" sz="1400" b="1" noProof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91" marR="78191" marT="41463" marB="41463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l">
                        <a:buClr>
                          <a:srgbClr val="FF0000"/>
                        </a:buClr>
                        <a:buFont typeface="Arial" pitchFamily="34" charset="0"/>
                        <a:buChar char="•"/>
                      </a:pPr>
                      <a:r>
                        <a:rPr lang="tr-TR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Okuma Salonu</a:t>
                      </a:r>
                    </a:p>
                    <a:p>
                      <a:pPr marL="0" indent="0" algn="l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 Bina</a:t>
                      </a:r>
                      <a:r>
                        <a:rPr lang="tr-TR" sz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Kütüphanesi</a:t>
                      </a:r>
                    </a:p>
                  </a:txBody>
                  <a:tcPr marL="78191" marR="78191" marT="41463" marB="41463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lvl="0" indent="-95250" algn="l" defTabSz="8727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tr-TR" sz="15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Okuma Salonu</a:t>
                      </a:r>
                      <a:endParaRPr lang="tr-TR" sz="15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9538" marR="0" indent="-109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CİGİTOV Okuma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Salonu (İİBF Binası)</a:t>
                      </a:r>
                    </a:p>
                  </a:txBody>
                  <a:tcPr marL="78191" marR="78191" marT="41463" marB="41463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Okuma Salonu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C.AYTMATOV Okuma Salonu (Kampüs)</a:t>
                      </a:r>
                    </a:p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 Uygarlık Araştırma Merkezi Okuma Salonu</a:t>
                      </a:r>
                    </a:p>
                  </a:txBody>
                  <a:tcPr marL="78191" marR="78191" marT="41463" marB="41463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119063" marR="0" indent="-1190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tr-TR" sz="15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Okuma Salonu</a:t>
                      </a:r>
                    </a:p>
                    <a:p>
                      <a:pPr marL="119063" marR="0" indent="-1190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r>
                        <a:rPr lang="tr-TR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ütüphane</a:t>
                      </a:r>
                    </a:p>
                  </a:txBody>
                  <a:tcPr marL="78191" marR="78191" marT="41463" marB="41463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8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Fiziki Alanı (m</a:t>
                      </a:r>
                      <a:r>
                        <a:rPr lang="tr-TR" sz="1200" b="1" kern="1200" baseline="30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ctr">
                        <a:buFont typeface="Arial" pitchFamily="34" charset="0"/>
                        <a:buNone/>
                      </a:pPr>
                      <a:r>
                        <a:rPr lang="ky-KG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</a:t>
                      </a:r>
                      <a:endParaRPr lang="tr-TR" sz="1200" kern="1200" baseline="300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1.082,91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1.182,91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1.886,77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1.886,77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1.886,77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105" marR="78105" marT="41275" marB="41275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1.886,77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Raf Kapasitesi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ctr">
                        <a:buFont typeface="Arial" pitchFamily="34" charset="0"/>
                        <a:buNone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105" marR="78105" marT="41275" marB="41275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61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Oturma Kapasitesi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ctr">
                        <a:buFont typeface="Arial" pitchFamily="34" charset="0"/>
                        <a:buNone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498</a:t>
                      </a:r>
                      <a:endParaRPr lang="tr-TR" sz="12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105" marR="78105" marT="41275" marB="41275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 sayısı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50.673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ctr">
                        <a:buFont typeface="Arial" pitchFamily="34" charset="0"/>
                        <a:buNone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60.238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78.719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83.466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86.</a:t>
                      </a:r>
                      <a:r>
                        <a:rPr lang="tr-TR" sz="12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</a:t>
                      </a:r>
                      <a:endParaRPr lang="tr-TR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88.667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105" marR="78105" marT="41275" marB="41275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89.113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Süreli Yayın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ctr">
                        <a:buFont typeface="Arial" pitchFamily="34" charset="0"/>
                        <a:buNone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lang="tr-TR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105" marR="78105" marT="41275" marB="41275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28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tr-TR" sz="12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Veritabanı sayısı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indent="-95250" algn="ctr">
                        <a:buFont typeface="Arial" pitchFamily="34" charset="0"/>
                        <a:buNone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12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lang="tr-TR" sz="1200" b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191" marR="78191" marT="41463" marB="41463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8105" marR="78105" marT="41275" marB="41275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indent="-914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tr-TR" sz="1200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8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3248" y="126529"/>
            <a:ext cx="9147255" cy="638175"/>
          </a:xfrm>
          <a:prstGeom prst="rect">
            <a:avLst/>
          </a:prstGeom>
          <a:solidFill>
            <a:srgbClr val="0BC4B4"/>
          </a:solidFill>
          <a:ln w="9525" algn="in">
            <a:solidFill>
              <a:srgbClr val="0BC4B4"/>
            </a:solidFill>
            <a:miter lim="800000"/>
            <a:headEnd/>
            <a:tailEnd/>
          </a:ln>
          <a:effectLst>
            <a:outerShdw dist="107763" dir="8100000" algn="ctr" rotWithShape="0">
              <a:srgbClr val="CCECFF">
                <a:alpha val="50000"/>
              </a:srgbClr>
            </a:outerShdw>
          </a:effectLst>
        </p:spPr>
        <p:txBody>
          <a:bodyPr vert="horz" wrap="square" lIns="36552" tIns="36552" rIns="36552" bIns="36552" numCol="1" anchor="t" anchorCtr="0" compatLnSpc="1">
            <a:prstTxWarp prst="textNoShape">
              <a:avLst/>
            </a:prstTxWarp>
          </a:bodyPr>
          <a:lstStyle/>
          <a:p>
            <a:pPr defTabSz="913789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Manas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193210"/>
            <a:ext cx="504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78246" y="215998"/>
            <a:ext cx="8465755" cy="45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52" tIns="36552" rIns="36552" bIns="36552" numCol="1" anchor="ctr" anchorCtr="0" compatLnSpc="1">
            <a:prstTxWarp prst="textNoShape">
              <a:avLst/>
            </a:prstTxWarp>
          </a:bodyPr>
          <a:lstStyle/>
          <a:p>
            <a:pPr defTabSz="913789" fontAlgn="base">
              <a:spcBef>
                <a:spcPct val="0"/>
              </a:spcBef>
              <a:spcAft>
                <a:spcPct val="0"/>
              </a:spcAft>
            </a:pPr>
            <a:r>
              <a:rPr lang="tr-TR" altLang="ru-RU" sz="2600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R</a:t>
            </a:r>
            <a:r>
              <a:rPr lang="tr-TR" altLang="ru-RU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ektörlük Sunumu / </a:t>
            </a:r>
            <a:r>
              <a:rPr lang="tr-TR" altLang="ru-RU" sz="2600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K</a:t>
            </a:r>
            <a:r>
              <a:rPr lang="tr-TR" altLang="ru-RU" b="1" i="1" dirty="0">
                <a:solidFill>
                  <a:srgbClr val="004DC0"/>
                </a:solidFill>
                <a:latin typeface="Cambria" pitchFamily="18" charset="0"/>
                <a:cs typeface="Arial" pitchFamily="34" charset="0"/>
              </a:rPr>
              <a:t>ütüphane ve Öğrenme Merkezleri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0" y="947195"/>
            <a:ext cx="9144000" cy="526761"/>
          </a:xfrm>
          <a:prstGeom prst="rect">
            <a:avLst/>
          </a:prstGeom>
        </p:spPr>
        <p:txBody>
          <a:bodyPr vert="horz" lIns="111834" tIns="55920" rIns="111834" bIns="55920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4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itchFamily="18" charset="0"/>
              </a:rPr>
              <a:t>KÜTÜPHANE VE ÖĞRENME MERKEZLERİ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06507"/>
              </p:ext>
            </p:extLst>
          </p:nvPr>
        </p:nvGraphicFramePr>
        <p:xfrm>
          <a:off x="336604" y="3429000"/>
          <a:ext cx="8438833" cy="3280867"/>
        </p:xfrm>
        <a:graphic>
          <a:graphicData uri="http://schemas.openxmlformats.org/drawingml/2006/table">
            <a:tbl>
              <a:tblPr/>
              <a:tblGrid>
                <a:gridCol w="2462169"/>
                <a:gridCol w="1831617"/>
                <a:gridCol w="2821930"/>
                <a:gridCol w="1323117"/>
              </a:tblGrid>
              <a:tr h="3803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Kitap 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20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tr-TR" sz="20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.130 </a:t>
                      </a:r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(Okuma </a:t>
                      </a:r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Salonlarında</a:t>
                      </a:r>
                      <a:r>
                        <a:rPr lang="tr-TR" sz="20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</a:tr>
              <a:tr h="411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Ders </a:t>
                      </a:r>
                      <a:r>
                        <a:rPr lang="tr-TR" sz="20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</a:t>
                      </a:r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(Öğrencilere Dönemlik </a:t>
                      </a:r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Dağıtılan)</a:t>
                      </a:r>
                      <a:endParaRPr lang="tr-TR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</a:tr>
              <a:tr h="3583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Tez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</a:tr>
              <a:tr h="618239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Kitap </a:t>
                      </a:r>
                      <a:r>
                        <a:rPr lang="tr-TR" sz="20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 materyaller 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CD</a:t>
                      </a:r>
                      <a:r>
                        <a:rPr lang="tr-TR" sz="20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DVD,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Audio</a:t>
                      </a:r>
                      <a:r>
                        <a:rPr lang="en-US" sz="20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Video </a:t>
                      </a:r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Kaset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Afiş</a:t>
                      </a:r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8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Harita 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Fotokopi </a:t>
                      </a:r>
                      <a:r>
                        <a:rPr lang="tr-TR" sz="20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tr-TR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KTMÜ </a:t>
                      </a:r>
                      <a:r>
                        <a:rPr lang="tr-TR" sz="20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Kütüphanesinde toplam </a:t>
                      </a:r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tr-TR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tr-TR" sz="2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tr-TR" sz="2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 </a:t>
                      </a:r>
                      <a:r>
                        <a:rPr lang="tr-TR" sz="20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 bulunmaktadır.</a:t>
                      </a:r>
                      <a:endParaRPr lang="tr-TR" sz="20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5" marR="8145" marT="8639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7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C:\Users\usr-ktmu\Pictures\FreeImageConvertAndResize\fotograflar\DSC_1966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54" y="1603918"/>
            <a:ext cx="2151481" cy="1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r-ktmu\Pictures\FreeImageConvertAndResize\fotograflar\DSC_178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232" y="1600308"/>
            <a:ext cx="2489041" cy="153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usr-ktmu\Pictures\FreeImageConvertAndResize\fotograflar\DSC_195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69" y="1600302"/>
            <a:ext cx="2151416" cy="153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usr-ktmu\Pictures\FreeImageConvertAndResize\fotograflar\DSC_193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284" y="1600302"/>
            <a:ext cx="2357722" cy="153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3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204</Words>
  <Application>Microsoft Office PowerPoint</Application>
  <PresentationFormat>Экран (4:3)</PresentationFormat>
  <Paragraphs>85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Zeynep</dc:creator>
  <cp:lastModifiedBy>Максатбек</cp:lastModifiedBy>
  <cp:revision>14</cp:revision>
  <dcterms:created xsi:type="dcterms:W3CDTF">2015-05-12T06:43:32Z</dcterms:created>
  <dcterms:modified xsi:type="dcterms:W3CDTF">2016-07-13T02:59:30Z</dcterms:modified>
</cp:coreProperties>
</file>