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31" r:id="rId4"/>
    <p:sldId id="332" r:id="rId5"/>
    <p:sldId id="333" r:id="rId6"/>
    <p:sldId id="330" r:id="rId7"/>
    <p:sldId id="340" r:id="rId8"/>
    <p:sldId id="334" r:id="rId9"/>
    <p:sldId id="335" r:id="rId10"/>
    <p:sldId id="342" r:id="rId11"/>
    <p:sldId id="336" r:id="rId12"/>
    <p:sldId id="337" r:id="rId13"/>
    <p:sldId id="338" r:id="rId14"/>
    <p:sldId id="341" r:id="rId15"/>
    <p:sldId id="339" r:id="rId16"/>
    <p:sldId id="269" r:id="rId17"/>
  </p:sldIdLst>
  <p:sldSz cx="9144000" cy="6858000" type="screen4x3"/>
  <p:notesSz cx="6858000" cy="9144000"/>
  <p:custDataLst>
    <p:tags r:id="rId1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60"/>
  </p:normalViewPr>
  <p:slideViewPr>
    <p:cSldViewPr>
      <p:cViewPr varScale="1">
        <p:scale>
          <a:sx n="65" d="100"/>
          <a:sy n="65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C56D-8A3F-4CDC-9E72-C20BE5F902B5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CF5E-F4EE-42B1-A323-1E38782587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570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4CF5E-F4EE-42B1-A323-1E38782587F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58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14.07.2016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smtClean="0">
                <a:solidFill>
                  <a:srgbClr val="FF0000"/>
                </a:solidFill>
              </a:rPr>
              <a:t>Öğrenci İşleri Dairesi Başkanlığı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İDARİ BİRİMLER GENEL DEĞERLENDİRME TOPLANTISI</a:t>
            </a:r>
          </a:p>
          <a:p>
            <a:pPr algn="ctr"/>
            <a:endParaRPr lang="tr-TR" b="1" dirty="0"/>
          </a:p>
          <a:p>
            <a:pPr algn="ctr"/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HAZİRAN </a:t>
            </a:r>
            <a:r>
              <a:rPr lang="tr-TR" b="1" dirty="0" smtClean="0"/>
              <a:t>2016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50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OTOMASYON PROGRAMINDA YAPILAN YENİLİKLER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endParaRPr lang="tr-TR" sz="2400" b="1" smtClean="0"/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DEVAM YOKLAMA LİSTELERİNE ‘DEVAM ZORUNLULUĞU OLMAYAN’ ÖĞRENCİLERİN BİLGİLERİ EKLENMİŞTİR.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SINAV DEĞERLENDİRMELERİNDE ARA SINAVLARA ‘SON HAL’ ONAY BUTONU EKLENMİŞTİR.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ARA SINAVLAR VE YARIYIL SONU SINAVLARI İÇİN </a:t>
            </a:r>
            <a:r>
              <a:rPr lang="tr-TR" sz="2400" b="1"/>
              <a:t>‘SON HAL’ </a:t>
            </a:r>
            <a:r>
              <a:rPr lang="tr-TR" sz="2400" b="1" smtClean="0"/>
              <a:t>VE YARIYIL DERS KAYITLARI İÇİN ONAY İŞLEMİNİN TEK BİR LİSTEDE ÖĞRETİM ELEMANLARI VE FAKÜLTE/ YÜKSEKOKUL SEKRETERLERİ TARAFINDAN GÖRÜLMESİ SAĞLANMIŞTIR.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endParaRPr lang="tr-TR" sz="2400" b="1" smtClean="0"/>
          </a:p>
          <a:p>
            <a:pPr marL="0" indent="0" algn="just">
              <a:lnSpc>
                <a:spcPct val="200000"/>
              </a:lnSpc>
              <a:buNone/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xmlns="" val="3792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ANKETLER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2015-2016 EĞİTİM ÖĞRETİM YILI ÖĞRENCİ GENEL MEMNUNİYET ANKETİ VE ÖĞRETİM ELEMANI DEĞERLENNRDİRME ANKETLERİ ‘İÇ DENGE VE GÖZETİM EKİBİ BAŞKANLIĞI’NA TESLİM EDİLMİŞTİR.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xmlns="" val="21449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YAZ DÖNEMİ ÇALIŞMALARI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28477"/>
              </p:ext>
            </p:extLst>
          </p:nvPr>
        </p:nvGraphicFramePr>
        <p:xfrm>
          <a:off x="395537" y="1124744"/>
          <a:ext cx="8424935" cy="5158311"/>
        </p:xfrm>
        <a:graphic>
          <a:graphicData uri="http://schemas.openxmlformats.org/drawingml/2006/table">
            <a:tbl>
              <a:tblPr firstRow="1" firstCol="1" bandRow="1"/>
              <a:tblGrid>
                <a:gridCol w="559415"/>
                <a:gridCol w="5194816"/>
                <a:gridCol w="2670704"/>
              </a:tblGrid>
              <a:tr h="407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Yapılması Planlanan İşler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Tamamlanma Tarihi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Üniversite diplomalarının basılması ve onaylatılması ve teslim edilmeye başlanması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Üniversite diplomalarını Türkiye’den alacak öğrencilerin diplomalarının Ankara İrtibat Bürosuna gönderilmesi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Temmuz-Ağustos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Manas ÖSS ile Asıl Listeden Yerleşen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11-15Temmuz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Özel Yetenek Sınavı Sonuçlarına Göre Yerleşen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19-20 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Manas ÖSS ile Ek Yerleştirme Sonucu Yerleşen ve Özel Yetenek Sınavları Sonucunda Yedek Listeden Kayıt Hakkı Kazanan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21-22 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Öğrenci Kimlik Kartlarının ve hologramların temini ve basımı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Türkiye’den Üniversiteye yerleşecek adayların bilgilendirilmesi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Kırgız Cumhuriyeti Devlet Diplomalarının hazırlanması çalışmaları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Temmuz-31 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04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ÖĞRENCİ İŞLERİ DAİRESİ BAŞKANLIĞI MERKEZ KAMPUS ŞUBE MÜDÜRLÜĞÜNÜN ÇALIŞMALARI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400" smtClean="0"/>
              <a:t>2015-2016 EĞİTİM-ÖĞRETİM YILINDA İHDAS EDİLEN ÖĞRENCİ İŞLERİ DAİRESİ BAŞKANLIĞI MERKEZ KAMPUS ŞUBE MÜDÜRLÜĞÜ</a:t>
            </a:r>
          </a:p>
          <a:p>
            <a:pPr algn="just"/>
            <a:r>
              <a:rPr lang="tr-TR" sz="2400" smtClean="0"/>
              <a:t>ULUSLARARSI ÖĞRENCİ KOORDİNATÖRLÜĞÜ</a:t>
            </a:r>
          </a:p>
          <a:p>
            <a:pPr algn="just"/>
            <a:r>
              <a:rPr lang="tr-TR" sz="2400" smtClean="0"/>
              <a:t>ÖĞRENCİ KONSEYİ BAŞKANLIĞI</a:t>
            </a:r>
          </a:p>
          <a:p>
            <a:pPr algn="just"/>
            <a:r>
              <a:rPr lang="tr-TR" sz="2400" smtClean="0"/>
              <a:t>İLGİLİ BÜYÜKELÇİLİKLER</a:t>
            </a:r>
          </a:p>
          <a:p>
            <a:pPr algn="just"/>
            <a:r>
              <a:rPr lang="tr-TR" sz="2400" smtClean="0"/>
              <a:t>ÖĞRENCİ TOPLULUKLARI</a:t>
            </a:r>
          </a:p>
          <a:p>
            <a:pPr algn="just"/>
            <a:r>
              <a:rPr lang="tr-TR" sz="2400" smtClean="0"/>
              <a:t>DIŞ İLİŞKİLER BÜROSU</a:t>
            </a:r>
          </a:p>
          <a:p>
            <a:pPr algn="just"/>
            <a:r>
              <a:rPr lang="tr-TR" sz="2400" smtClean="0"/>
              <a:t>AKADEMİK BİRİMLER</a:t>
            </a:r>
          </a:p>
          <a:p>
            <a:pPr algn="just"/>
            <a:r>
              <a:rPr lang="tr-TR" sz="2400" smtClean="0"/>
              <a:t>RADYO-TELEVİZYON MÜDÜRLÜĞÜ</a:t>
            </a:r>
          </a:p>
          <a:p>
            <a:pPr algn="just"/>
            <a:r>
              <a:rPr lang="tr-TR" sz="2400" smtClean="0"/>
              <a:t>TANITIM KOMİSYONU BAŞKANLIĞI</a:t>
            </a:r>
          </a:p>
          <a:p>
            <a:pPr algn="just"/>
            <a:r>
              <a:rPr lang="tr-TR" sz="2400" smtClean="0"/>
              <a:t>ÖĞRENCİ VE PERSONEL BİLGİLENDİRME, YÖNLENDİRME VE MOTİVASYON KOMİSYONU BAŞKANLIĞI</a:t>
            </a:r>
          </a:p>
          <a:p>
            <a:pPr algn="just"/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xmlns="" val="36168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ÖĞRENCİ İŞLERİ DAİRESİ BAŞKANLIĞI MERKEZ KAMPUS ŞUBE MÜDÜRLÜĞÜNÜN ÇALIŞMALARI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just"/>
            <a:r>
              <a:rPr lang="tr-TR" sz="2400" smtClean="0"/>
              <a:t>SAĞLIK KÜLTÜR SPOR DAİRESİ BAŞKANLIĞI </a:t>
            </a:r>
          </a:p>
          <a:p>
            <a:pPr algn="just"/>
            <a:r>
              <a:rPr lang="tr-TR" sz="2400" smtClean="0"/>
              <a:t>BİLGİ İŞLEM DAİRESİ BAŞKANLIĞI</a:t>
            </a:r>
          </a:p>
          <a:p>
            <a:pPr marL="0" indent="0" algn="just">
              <a:buNone/>
            </a:pPr>
            <a:r>
              <a:rPr lang="tr-TR" sz="2400" smtClean="0"/>
              <a:t>İLE KOORDİNASYON HALİNDE</a:t>
            </a:r>
          </a:p>
          <a:p>
            <a:pPr marL="0" indent="0" algn="just">
              <a:buNone/>
            </a:pPr>
            <a:endParaRPr lang="tr-TR" sz="2400" smtClean="0"/>
          </a:p>
          <a:p>
            <a:pPr algn="just"/>
            <a:r>
              <a:rPr lang="tr-TR" sz="2400" smtClean="0"/>
              <a:t>ÖĞRENCİ KAYNAKLI TANITIM FAALİYETLERİ</a:t>
            </a:r>
          </a:p>
          <a:p>
            <a:pPr algn="just"/>
            <a:r>
              <a:rPr lang="tr-TR" sz="2400" smtClean="0"/>
              <a:t>ÜLKE TANITIM GÜNLERİ</a:t>
            </a:r>
          </a:p>
          <a:p>
            <a:pPr algn="just"/>
            <a:r>
              <a:rPr lang="tr-TR" sz="2400" smtClean="0"/>
              <a:t>ÖĞRENCİ SOHBET TOPLANTILARI</a:t>
            </a:r>
          </a:p>
          <a:p>
            <a:pPr algn="just"/>
            <a:r>
              <a:rPr lang="tr-TR" sz="2400" smtClean="0"/>
              <a:t>KUTLAMA VE ANMA PROGRAMLARI</a:t>
            </a:r>
          </a:p>
          <a:p>
            <a:pPr algn="just"/>
            <a:r>
              <a:rPr lang="tr-TR" sz="2400" smtClean="0"/>
              <a:t>VİDEO ÇEKİMLERİ</a:t>
            </a:r>
          </a:p>
          <a:p>
            <a:pPr algn="just"/>
            <a:r>
              <a:rPr lang="tr-TR" sz="2400" smtClean="0"/>
              <a:t>TELEVİZYON VE RADYO PROGRAMLARI</a:t>
            </a:r>
          </a:p>
          <a:p>
            <a:pPr algn="just"/>
            <a:r>
              <a:rPr lang="tr-TR" sz="2400" smtClean="0"/>
              <a:t>WEB SAYFASININ HAZIRLANMASI</a:t>
            </a:r>
          </a:p>
          <a:p>
            <a:pPr algn="just"/>
            <a:r>
              <a:rPr lang="tr-TR" sz="2400" smtClean="0"/>
              <a:t>SOSYAL PROJELER</a:t>
            </a:r>
          </a:p>
          <a:p>
            <a:pPr algn="just"/>
            <a:r>
              <a:rPr lang="tr-TR" sz="2400" smtClean="0"/>
              <a:t>‘HAYDİ TÜRKÇE KONUŞALIM’ PROJESİ</a:t>
            </a:r>
          </a:p>
          <a:p>
            <a:pPr algn="just"/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xmlns="" val="2394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tr-TR" sz="2400" smtClean="0"/>
              <a:t>AÇIK KAPI GÜNLERİ</a:t>
            </a:r>
          </a:p>
          <a:p>
            <a:pPr algn="just"/>
            <a:r>
              <a:rPr lang="tr-TR" sz="2400" smtClean="0"/>
              <a:t>BİLGİ  YARIŞMALARI VB.</a:t>
            </a:r>
          </a:p>
          <a:p>
            <a:pPr algn="just"/>
            <a:endParaRPr lang="tr-TR" sz="2400"/>
          </a:p>
          <a:p>
            <a:pPr algn="just"/>
            <a:r>
              <a:rPr lang="tr-TR" sz="2400" smtClean="0"/>
              <a:t>ETKİNLİKLERİNDE AKTİF OLARAK GÖREV ALMIŞTIR.</a:t>
            </a:r>
          </a:p>
          <a:p>
            <a:pPr algn="just">
              <a:lnSpc>
                <a:spcPct val="200000"/>
              </a:lnSpc>
            </a:pPr>
            <a:endParaRPr lang="tr-TR" sz="2400" b="1" smtClean="0"/>
          </a:p>
          <a:p>
            <a:pPr algn="just">
              <a:lnSpc>
                <a:spcPct val="200000"/>
              </a:lnSpc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xmlns="" val="3033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sz="32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 algn="ctr">
              <a:buNone/>
            </a:pPr>
            <a:r>
              <a:rPr lang="tr-TR" sz="2800" b="1" dirty="0" smtClean="0"/>
              <a:t>Öğrenci İşleri Dairesi Başkanlığı</a:t>
            </a:r>
          </a:p>
          <a:p>
            <a:pPr marL="0" indent="0" algn="ctr">
              <a:buNone/>
            </a:pPr>
            <a:r>
              <a:rPr lang="tr-TR" sz="2800" b="1" dirty="0" smtClean="0"/>
              <a:t>HAZİRAN </a:t>
            </a:r>
            <a:r>
              <a:rPr lang="tr-TR" sz="2800" b="1" dirty="0" smtClean="0"/>
              <a:t>2016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085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KONTENJAN KAYIT BİLGİLERİ</a:t>
            </a:r>
            <a:endParaRPr lang="tr-TR" sz="2400" b="1"/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019292"/>
              </p:ext>
            </p:extLst>
          </p:nvPr>
        </p:nvGraphicFramePr>
        <p:xfrm>
          <a:off x="467544" y="1700808"/>
          <a:ext cx="8229600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2384938"/>
                <a:gridCol w="2384938"/>
                <a:gridCol w="2386584"/>
                <a:gridCol w="1073140"/>
              </a:tblGrid>
              <a:tr h="163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Eğitim-Öğretim Yılı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Kontenjan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Kayıt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Oran%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1735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1513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87,2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DİSİPLİN CEZASI BİLGİLERİ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1718636"/>
              </p:ext>
            </p:extLst>
          </p:nvPr>
        </p:nvGraphicFramePr>
        <p:xfrm>
          <a:off x="539553" y="1340768"/>
          <a:ext cx="8208910" cy="3672409"/>
        </p:xfrm>
        <a:graphic>
          <a:graphicData uri="http://schemas.openxmlformats.org/drawingml/2006/table">
            <a:tbl>
              <a:tblPr firstRow="1" firstCol="1" bandRow="1"/>
              <a:tblGrid>
                <a:gridCol w="1008111"/>
                <a:gridCol w="864096"/>
                <a:gridCol w="1296144"/>
                <a:gridCol w="1440160"/>
                <a:gridCol w="1368152"/>
                <a:gridCol w="1372267"/>
                <a:gridCol w="859980"/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Uyarma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Kınama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Kısa Süreli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Bir Yarıyıl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İki Yarıyıl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Üniversiteden Çıkarma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10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KAYIT DONDURMA BİLGİLERİ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3014135"/>
              </p:ext>
            </p:extLst>
          </p:nvPr>
        </p:nvGraphicFramePr>
        <p:xfrm>
          <a:off x="611560" y="1412773"/>
          <a:ext cx="7992887" cy="4608514"/>
        </p:xfrm>
        <a:graphic>
          <a:graphicData uri="http://schemas.openxmlformats.org/drawingml/2006/table">
            <a:tbl>
              <a:tblPr firstRow="1" firstCol="1" bandRow="1"/>
              <a:tblGrid>
                <a:gridCol w="2663735"/>
                <a:gridCol w="2664576"/>
                <a:gridCol w="2664576"/>
              </a:tblGrid>
              <a:tr h="230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Yarıyıl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Yarıyıl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7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İLİŞİK KESME BİLGİLERİ</a:t>
            </a:r>
            <a:endParaRPr lang="tr-TR" sz="2400" b="1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4838476"/>
              </p:ext>
            </p:extLst>
          </p:nvPr>
        </p:nvGraphicFramePr>
        <p:xfrm>
          <a:off x="611562" y="1556789"/>
          <a:ext cx="7704855" cy="4536506"/>
        </p:xfrm>
        <a:graphic>
          <a:graphicData uri="http://schemas.openxmlformats.org/drawingml/2006/table">
            <a:tbl>
              <a:tblPr firstRow="1" firstCol="1" bandRow="1"/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226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Kendi İsteği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Başarısızlık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Devamsızlık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Disiplin Cezası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BÜTÜNLEME İSTATİSTİKLERİ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9178673"/>
              </p:ext>
            </p:extLst>
          </p:nvPr>
        </p:nvGraphicFramePr>
        <p:xfrm>
          <a:off x="457200" y="1052735"/>
          <a:ext cx="8291264" cy="5121115"/>
        </p:xfrm>
        <a:graphic>
          <a:graphicData uri="http://schemas.openxmlformats.org/drawingml/2006/table">
            <a:tbl>
              <a:tblPr firstRow="1" firstCol="1" bandRow="1"/>
              <a:tblGrid>
                <a:gridCol w="1594520"/>
                <a:gridCol w="1008112"/>
                <a:gridCol w="1224136"/>
                <a:gridCol w="1152128"/>
                <a:gridCol w="951016"/>
                <a:gridCol w="1180676"/>
                <a:gridCol w="1180676"/>
              </a:tblGrid>
              <a:tr h="19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Bütünlemeye Kalan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Bütünlemede Başarılı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Bütünlemede Başarısız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 Sınavlarına Girmeyen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Genel (Final) Sınava Girmeden Bütünlemeye Kalan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Genel (Final) Sınava Girmeyerek Bütünlemeye Kalan ve Bütünlemede Başarılı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2012-2013/Güz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12,41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46,15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21,52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32,33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16,75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31,34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2012-2013/Bahar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12,66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47,76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21,35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30,89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16,20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33,11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16,04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53,49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22,22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24,29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34,80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17,35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54,42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22,80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22,78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15,45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18,17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58,38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19,12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32,95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19,43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25,32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44,12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2015-2016/Güz 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19,98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23,97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1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BURS BİLGİLERİ (Mart-2016)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8159745"/>
              </p:ext>
            </p:extLst>
          </p:nvPr>
        </p:nvGraphicFramePr>
        <p:xfrm>
          <a:off x="395536" y="1268759"/>
          <a:ext cx="8352929" cy="5174537"/>
        </p:xfrm>
        <a:graphic>
          <a:graphicData uri="http://schemas.openxmlformats.org/drawingml/2006/table">
            <a:tbl>
              <a:tblPr firstRow="1" firstCol="1" bandRow="1"/>
              <a:tblGrid>
                <a:gridCol w="2474138"/>
                <a:gridCol w="2474138"/>
                <a:gridCol w="2088232"/>
                <a:gridCol w="1316421"/>
              </a:tblGrid>
              <a:tr h="63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Burs Türü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Miktarı (Som)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Öğrenci sayısı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Giriş Kontenjanı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Akademik Başarı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334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776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Destek Bursu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Milli Sporcu Bursu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1294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01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NOT ORTALAMASI İSTATİSTİKLERİ</a:t>
            </a:r>
            <a:endParaRPr lang="tr-TR" sz="2400" b="1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597597"/>
              </p:ext>
            </p:extLst>
          </p:nvPr>
        </p:nvGraphicFramePr>
        <p:xfrm>
          <a:off x="467544" y="1124744"/>
          <a:ext cx="7992886" cy="485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864096"/>
                <a:gridCol w="1368152"/>
                <a:gridCol w="1584176"/>
                <a:gridCol w="1800200"/>
                <a:gridCol w="1368150"/>
              </a:tblGrid>
              <a:tr h="48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YIL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DÖNEM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ÖĞRENCİ SAYISI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ŞEREF ÖĞRENCİ SAYISI (</a:t>
                      </a:r>
                      <a:r>
                        <a:rPr lang="tr-TR" sz="15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3.00-3.49</a:t>
                      </a: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YÜKSEK ŞEREF ÖĞRENCİ SAYISI (3.50-4.00)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2011-2012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2829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2012-2013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3017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2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2910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2013-2014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3266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3163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3543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3433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OTOMASYON PROGRAMINDA YAPILAN YENİLİKLER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2400" b="1" smtClean="0"/>
              <a:t>2015-2016 EĞİTİM-ÖĞRETİM YILINDA AKADEMİK BİRİMLERİMİZDEN GELEN İSTEKLER DOĞRULTUSUNDA ÖĞRENCİ İŞLERİ OTOMASYON PROGRAMINDA BAZI YENİLİKLER YAPILMIŞTIR.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xmlns="" val="22530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Öğrenci İşleri Dairesi Başkanlığı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ONTENJAN KAYIT BİLGİLERİ&amp;quot;&quot;/&gt;&lt;property id=&quot;20307&quot; value=&quot;322&quot;/&gt;&lt;/object&gt;&lt;object type=&quot;3&quot; unique_id=&quot;10006&quot;&gt;&lt;property id=&quot;20148&quot; value=&quot;5&quot;/&gt;&lt;property id=&quot;20300&quot; value=&quot;Slide 3 - &amp;quot;DİSİPLİN CEZASI BİLGİLERİ&amp;quot;&quot;/&gt;&lt;property id=&quot;20307&quot; value=&quot;331&quot;/&gt;&lt;/object&gt;&lt;object type=&quot;3&quot; unique_id=&quot;10007&quot;&gt;&lt;property id=&quot;20148&quot; value=&quot;5&quot;/&gt;&lt;property id=&quot;20300&quot; value=&quot;Slide 4 - &amp;quot;KAYIT DONDURMA BİLGİLERİ&amp;quot;&quot;/&gt;&lt;property id=&quot;20307&quot; value=&quot;332&quot;/&gt;&lt;/object&gt;&lt;object type=&quot;3&quot; unique_id=&quot;10008&quot;&gt;&lt;property id=&quot;20148&quot; value=&quot;5&quot;/&gt;&lt;property id=&quot;20300&quot; value=&quot;Slide 5 - &amp;quot;İLİŞİK KESME BİLGİLERİ&amp;quot;&quot;/&gt;&lt;property id=&quot;20307&quot; value=&quot;333&quot;/&gt;&lt;/object&gt;&lt;object type=&quot;3&quot; unique_id=&quot;10009&quot;&gt;&lt;property id=&quot;20148&quot; value=&quot;5&quot;/&gt;&lt;property id=&quot;20300&quot; value=&quot;Slide 6 - &amp;quot;BÜTÜNLEME İSTATİSTİKLERİ&amp;quot;&quot;/&gt;&lt;property id=&quot;20307&quot; value=&quot;330&quot;/&gt;&lt;/object&gt;&lt;object type=&quot;3&quot; unique_id=&quot;10010&quot;&gt;&lt;property id=&quot;20148&quot; value=&quot;5&quot;/&gt;&lt;property id=&quot;20300&quot; value=&quot;Slide 7 - &amp;quot;BURS BİLGİLERİ (Mart-2016)&amp;quot;&quot;/&gt;&lt;property id=&quot;20307&quot; value=&quot;340&quot;/&gt;&lt;/object&gt;&lt;object type=&quot;3&quot; unique_id=&quot;10011&quot;&gt;&lt;property id=&quot;20148&quot; value=&quot;5&quot;/&gt;&lt;property id=&quot;20300&quot; value=&quot;Slide 8 - &amp;quot;NOT ORTALAMASI İSTATİSTİKLERİ&amp;quot;&quot;/&gt;&lt;property id=&quot;20307&quot; value=&quot;334&quot;/&gt;&lt;/object&gt;&lt;object type=&quot;3&quot; unique_id=&quot;10012&quot;&gt;&lt;property id=&quot;20148&quot; value=&quot;5&quot;/&gt;&lt;property id=&quot;20300&quot; value=&quot;Slide 9 - &amp;quot;OTOMASYON PROGRAMINDA YAPILAN YENİLİKLER&amp;quot;&quot;/&gt;&lt;property id=&quot;20307&quot; value=&quot;335&quot;/&gt;&lt;/object&gt;&lt;object type=&quot;3&quot; unique_id=&quot;10013&quot;&gt;&lt;property id=&quot;20148&quot; value=&quot;5&quot;/&gt;&lt;property id=&quot;20300&quot; value=&quot;Slide 10 - &amp;quot;OTOMASYON PROGRAMINDA YAPILAN YENİLİKLER&amp;quot;&quot;/&gt;&lt;property id=&quot;20307&quot; value=&quot;342&quot;/&gt;&lt;/object&gt;&lt;object type=&quot;3&quot; unique_id=&quot;10014&quot;&gt;&lt;property id=&quot;20148&quot; value=&quot;5&quot;/&gt;&lt;property id=&quot;20300&quot; value=&quot;Slide 11 - &amp;quot;ANKETLER&amp;quot;&quot;/&gt;&lt;property id=&quot;20307&quot; value=&quot;336&quot;/&gt;&lt;/object&gt;&lt;object type=&quot;3&quot; unique_id=&quot;10015&quot;&gt;&lt;property id=&quot;20148&quot; value=&quot;5&quot;/&gt;&lt;property id=&quot;20300&quot; value=&quot;Slide 12 - &amp;quot;YAZ DÖNEMİ ÇALIŞMALARI&amp;quot;&quot;/&gt;&lt;property id=&quot;20307&quot; value=&quot;337&quot;/&gt;&lt;/object&gt;&lt;object type=&quot;3&quot; unique_id=&quot;10016&quot;&gt;&lt;property id=&quot;20148&quot; value=&quot;5&quot;/&gt;&lt;property id=&quot;20300&quot; value=&quot;Slide 13 - &amp;quot;ÖĞRENCİ İŞLERİ DAİRESİ BAŞKANLIĞI MERKEZ KAMPUS ŞUBE MÜDÜRLÜĞÜNÜN ÇALIŞMALARI&amp;quot;&quot;/&gt;&lt;property id=&quot;20307&quot; value=&quot;338&quot;/&gt;&lt;/object&gt;&lt;object type=&quot;3&quot; unique_id=&quot;10017&quot;&gt;&lt;property id=&quot;20148&quot; value=&quot;5&quot;/&gt;&lt;property id=&quot;20300&quot; value=&quot;Slide 14 - &amp;quot;ÖĞRENCİ İŞLERİ DAİRESİ BAŞKANLIĞI MERKEZ KAMPUS ŞUBE MÜDÜRLÜĞÜNÜN ÇALIŞMALARI&amp;quot;&quot;/&gt;&lt;property id=&quot;20307&quot; value=&quot;341&quot;/&gt;&lt;/object&gt;&lt;object type=&quot;3&quot; unique_id=&quot;10018&quot;&gt;&lt;property id=&quot;20148&quot; value=&quot;5&quot;/&gt;&lt;property id=&quot;20300&quot; value=&quot;Slide 15&quot;/&gt;&lt;property id=&quot;20307&quot; value=&quot;339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633</Words>
  <Application>Microsoft Office PowerPoint</Application>
  <PresentationFormat>On-screen Show (4:3)</PresentationFormat>
  <Paragraphs>269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Öğrenci İşleri Dairesi Başkanlığı</vt:lpstr>
      <vt:lpstr>KONTENJAN KAYIT BİLGİLERİ</vt:lpstr>
      <vt:lpstr>DİSİPLİN CEZASI BİLGİLERİ</vt:lpstr>
      <vt:lpstr>KAYIT DONDURMA BİLGİLERİ</vt:lpstr>
      <vt:lpstr>İLİŞİK KESME BİLGİLERİ</vt:lpstr>
      <vt:lpstr>BÜTÜNLEME İSTATİSTİKLERİ</vt:lpstr>
      <vt:lpstr>BURS BİLGİLERİ (Mart-2016)</vt:lpstr>
      <vt:lpstr>NOT ORTALAMASI İSTATİSTİKLERİ</vt:lpstr>
      <vt:lpstr>OTOMASYON PROGRAMINDA YAPILAN YENİLİKLER</vt:lpstr>
      <vt:lpstr>OTOMASYON PROGRAMINDA YAPILAN YENİLİKLER</vt:lpstr>
      <vt:lpstr>ANKETLER</vt:lpstr>
      <vt:lpstr>YAZ DÖNEMİ ÇALIŞMALARI</vt:lpstr>
      <vt:lpstr>ÖĞRENCİ İŞLERİ DAİRESİ BAŞKANLIĞI MERKEZ KAMPUS ŞUBE MÜDÜRLÜĞÜNÜN ÇALIŞMALARI</vt:lpstr>
      <vt:lpstr>ÖĞRENCİ İŞLERİ DAİRESİ BAŞKANLIĞI MERKEZ KAMPUS ŞUBE MÜDÜRLÜĞÜNÜN ÇALIŞMALARI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kat</dc:creator>
  <cp:lastModifiedBy>bid</cp:lastModifiedBy>
  <cp:revision>114</cp:revision>
  <dcterms:created xsi:type="dcterms:W3CDTF">2013-06-11T08:24:34Z</dcterms:created>
  <dcterms:modified xsi:type="dcterms:W3CDTF">2016-07-14T05:43:17Z</dcterms:modified>
</cp:coreProperties>
</file>