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2" r:id="rId1"/>
  </p:sldMasterIdLst>
  <p:notesMasterIdLst>
    <p:notesMasterId r:id="rId13"/>
  </p:notesMasterIdLst>
  <p:handoutMasterIdLst>
    <p:handoutMasterId r:id="rId14"/>
  </p:handoutMasterIdLst>
  <p:sldIdLst>
    <p:sldId id="341" r:id="rId2"/>
    <p:sldId id="417" r:id="rId3"/>
    <p:sldId id="390" r:id="rId4"/>
    <p:sldId id="421" r:id="rId5"/>
    <p:sldId id="416" r:id="rId6"/>
    <p:sldId id="396" r:id="rId7"/>
    <p:sldId id="418" r:id="rId8"/>
    <p:sldId id="419" r:id="rId9"/>
    <p:sldId id="420" r:id="rId10"/>
    <p:sldId id="411" r:id="rId11"/>
    <p:sldId id="405" r:id="rId12"/>
  </p:sldIdLst>
  <p:sldSz cx="9144000" cy="6858000" type="screen4x3"/>
  <p:notesSz cx="6735763" cy="9866313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CD74"/>
    <a:srgbClr val="BA0003"/>
    <a:srgbClr val="62139E"/>
    <a:srgbClr val="219797"/>
    <a:srgbClr val="EEB42D"/>
    <a:srgbClr val="EED41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" autoAdjust="0"/>
    <p:restoredTop sz="94700" autoAdjust="0"/>
  </p:normalViewPr>
  <p:slideViewPr>
    <p:cSldViewPr>
      <p:cViewPr varScale="1">
        <p:scale>
          <a:sx n="66" d="100"/>
          <a:sy n="66" d="100"/>
        </p:scale>
        <p:origin x="-16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609" y="0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986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609" y="9371986"/>
            <a:ext cx="2918627" cy="49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fld id="{0C78BD82-33C6-4305-AFDF-2E4F73F4E80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4696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81" y="0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8188"/>
            <a:ext cx="493236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83" y="4686836"/>
            <a:ext cx="5387999" cy="444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298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81" y="9370298"/>
            <a:ext cx="2920155" cy="4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6AE09DC7-0D43-49BB-A9CF-DD3B20DED85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9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FCF22-F4B1-45BA-9327-5A707DC3FD5D}" type="slidenum">
              <a:rPr lang="tr-TR"/>
              <a:pPr/>
              <a:t>1</a:t>
            </a:fld>
            <a:endParaRPr lang="tr-T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="" xmlns:p14="http://schemas.microsoft.com/office/powerpoint/2010/main" val="212710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44CCC-4E99-4727-A373-B0E136F7E67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08D11-ABDE-4F69-8B0C-449739BEC4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E2E13-342B-4240-B1A0-D079C8341E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77F59-9D05-40A2-9FB2-B700CFCD0B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E5828-21CA-4216-A06B-960A047336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9CC6C-F6C7-441D-97E7-3B085D4782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63E66-064B-4EC2-A717-3FDD038A3F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A41C-7A4E-4A74-8A6F-A9DFC179A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81174-82A7-4489-B9AA-7AE1E30818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BDEFF-190B-4A19-819E-6B29C49AD3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D7991E-9383-4189-B8A3-09435A92F9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6CF7DA-ABBB-4EC9-A5BD-B81E2E937D4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492896"/>
            <a:ext cx="7920880" cy="1080120"/>
          </a:xfrm>
          <a:solidFill>
            <a:schemeClr val="bg1"/>
          </a:solidFill>
          <a:ln w="31750">
            <a:solidFill>
              <a:srgbClr val="00B05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KIRGIZİSTAN-TÜRKİYE MANAS ÜNİVERSİTESİ</a:t>
            </a:r>
          </a:p>
          <a:p>
            <a:pPr algn="ctr">
              <a:spcBef>
                <a:spcPts val="0"/>
              </a:spcBef>
            </a:pP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  <a:p>
            <a:pPr algn="ctr">
              <a:spcBef>
                <a:spcPts val="0"/>
              </a:spcBef>
            </a:pPr>
            <a:endParaRPr lang="tr-TR" sz="32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“Geleceğe… En İyiye…”</a:t>
            </a:r>
          </a:p>
          <a:p>
            <a:pPr algn="ctr" eaLnBrk="1" hangingPunct="1"/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Haziran 2016</a:t>
            </a:r>
          </a:p>
        </p:txBody>
      </p:sp>
      <p:sp>
        <p:nvSpPr>
          <p:cNvPr id="5" name="4 Dikdörtgen"/>
          <p:cNvSpPr/>
          <p:nvPr/>
        </p:nvSpPr>
        <p:spPr>
          <a:xfrm>
            <a:off x="0" y="2000240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C:\Users\Edebyat\Pictures\Manas_logo_seffaf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77716" y="401216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2295852"/>
              </p:ext>
            </p:extLst>
          </p:nvPr>
        </p:nvGraphicFramePr>
        <p:xfrm>
          <a:off x="467541" y="548677"/>
          <a:ext cx="8208918" cy="582350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168355"/>
                <a:gridCol w="1224136"/>
                <a:gridCol w="1152128"/>
                <a:gridCol w="1335440"/>
                <a:gridCol w="1328859"/>
              </a:tblGrid>
              <a:tr h="900000"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600" b="1" u="none" strike="noStrike" kern="1200" dirty="0">
                          <a:effectLst/>
                          <a:latin typeface="Calibri" pitchFamily="34" charset="0"/>
                        </a:rPr>
                        <a:t>KIRGIZİSTAN -TÜRKİYE MANAS ÜNİVERSİTESİ</a:t>
                      </a:r>
                      <a:br>
                        <a:rPr kumimoji="0" lang="tr-TR" sz="1600" b="1" u="none" strike="noStrike" kern="1200" dirty="0">
                          <a:effectLst/>
                          <a:latin typeface="Calibri" pitchFamily="34" charset="0"/>
                        </a:rPr>
                      </a:br>
                      <a:r>
                        <a:rPr kumimoji="0" lang="tr-TR" sz="1600" b="1" u="none" strike="noStrike" kern="1200" dirty="0">
                          <a:effectLst/>
                          <a:latin typeface="Calibri" pitchFamily="34" charset="0"/>
                        </a:rPr>
                        <a:t>2015-2016 EĞİTİM ÖĞRETİM YILINDA </a:t>
                      </a:r>
                      <a:r>
                        <a:rPr kumimoji="0" lang="tr-TR" sz="1600" b="1" u="none" strike="noStrike" kern="1200" dirty="0" smtClean="0">
                          <a:effectLst/>
                          <a:latin typeface="Calibri" pitchFamily="34" charset="0"/>
                        </a:rPr>
                        <a:t>39’UNCU MADDE UYARINCA GÖREVLİ PERSONELİN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tr-TR" sz="1600" b="1" u="none" strike="noStrike" kern="1200" dirty="0" smtClean="0">
                          <a:effectLst/>
                          <a:latin typeface="Calibri" pitchFamily="34" charset="0"/>
                        </a:rPr>
                        <a:t>BİRİM BAZINDA UNVANA GÖRE SAYISAL </a:t>
                      </a:r>
                      <a:r>
                        <a:rPr kumimoji="0" lang="tr-TR" sz="1600" b="1" u="none" strike="noStrike" kern="1200" dirty="0">
                          <a:effectLst/>
                          <a:latin typeface="Calibri" pitchFamily="34" charset="0"/>
                        </a:rPr>
                        <a:t>DAĞILIMI</a:t>
                      </a:r>
                      <a:endParaRPr kumimoji="0" lang="tr-T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b="1" u="none" strike="noStrike" kern="1200" dirty="0">
                          <a:latin typeface="Calibri" pitchFamily="34" charset="0"/>
                        </a:rPr>
                        <a:t>BİRİMİ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u="none" strike="noStrike" kern="1200" dirty="0" smtClean="0">
                          <a:latin typeface="Calibri" pitchFamily="34" charset="0"/>
                        </a:rPr>
                        <a:t>Prof.Dr.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u="none" strike="noStrike" kern="1200" dirty="0" smtClean="0">
                          <a:latin typeface="Calibri" pitchFamily="34" charset="0"/>
                        </a:rPr>
                        <a:t>Doç.Dr.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u="none" strike="noStrike" kern="1200" dirty="0" smtClean="0">
                          <a:latin typeface="Calibri" pitchFamily="34" charset="0"/>
                        </a:rPr>
                        <a:t>Yrd.Doç.Dr.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b="1" u="none" strike="noStrike" kern="1200" dirty="0" smtClean="0">
                          <a:latin typeface="Calibri" pitchFamily="34" charset="0"/>
                        </a:rPr>
                        <a:t>Toplam</a:t>
                      </a:r>
                      <a:endParaRPr kumimoji="0" lang="tr-TR" sz="16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Edebiyat Fakültesi 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6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4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10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Fen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5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Güzel Sanatlar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İktisadi ve İdari </a:t>
                      </a:r>
                      <a:r>
                        <a:rPr kumimoji="0" lang="tr-TR" sz="1600" u="none" strike="noStrike" kern="1200">
                          <a:latin typeface="Calibri" pitchFamily="34" charset="0"/>
                        </a:rPr>
                        <a:t>Bilimler </a:t>
                      </a:r>
                      <a:r>
                        <a:rPr kumimoji="0" lang="tr-TR" sz="1600" u="none" strike="noStrike" kern="1200" smtClean="0">
                          <a:latin typeface="Calibri" pitchFamily="34" charset="0"/>
                        </a:rPr>
                        <a:t>Fak.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6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10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İlahiyat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4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9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İletişim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Mühendislik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Veteriner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5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8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Ziraat Fakültesi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Beden</a:t>
                      </a:r>
                      <a:r>
                        <a:rPr kumimoji="0" lang="tr-TR" sz="1600" u="none" strike="noStrike" kern="1200" baseline="0" dirty="0" smtClean="0">
                          <a:latin typeface="Calibri" pitchFamily="34" charset="0"/>
                        </a:rPr>
                        <a:t> Eğitimi ve </a:t>
                      </a:r>
                      <a:r>
                        <a:rPr kumimoji="0" lang="tr-TR" sz="1600" u="none" strike="noStrike" kern="1200" baseline="0" smtClean="0">
                          <a:latin typeface="Calibri" pitchFamily="34" charset="0"/>
                        </a:rPr>
                        <a:t>Spor</a:t>
                      </a:r>
                      <a:r>
                        <a:rPr kumimoji="0" lang="tr-TR" sz="1600" u="none" strike="noStrike" kern="1200" smtClean="0">
                          <a:latin typeface="Calibri" pitchFamily="34" charset="0"/>
                        </a:rPr>
                        <a:t> </a:t>
                      </a:r>
                      <a:r>
                        <a:rPr kumimoji="0" lang="tr-TR" sz="1600" u="none" strike="noStrike" kern="1200" smtClean="0">
                          <a:latin typeface="Calibri" pitchFamily="34" charset="0"/>
                        </a:rPr>
                        <a:t>Y.O.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Turizm ve </a:t>
                      </a:r>
                      <a:r>
                        <a:rPr kumimoji="0" lang="tr-TR" sz="1600" u="none" strike="noStrike" kern="1200" smtClean="0">
                          <a:latin typeface="Calibri" pitchFamily="34" charset="0"/>
                        </a:rPr>
                        <a:t>Otelcilik </a:t>
                      </a:r>
                      <a:r>
                        <a:rPr kumimoji="0" lang="tr-TR" sz="1600" u="none" strike="noStrike" kern="1200" smtClean="0">
                          <a:latin typeface="Calibri" pitchFamily="34" charset="0"/>
                        </a:rPr>
                        <a:t>Y.O.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4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Meslek Yüksekokulu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>
                          <a:latin typeface="Calibri" pitchFamily="34" charset="0"/>
                        </a:rPr>
                        <a:t> </a:t>
                      </a:r>
                      <a:endParaRPr kumimoji="0" lang="tr-TR" sz="1600" b="0" i="0" u="none" strike="noStrike" kern="120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 </a:t>
                      </a:r>
                      <a:r>
                        <a:rPr kumimoji="0" lang="tr-TR" sz="1600" u="none" strike="noStrike" kern="1200" dirty="0" smtClean="0">
                          <a:latin typeface="Calibri" pitchFamily="34" charset="0"/>
                        </a:rPr>
                        <a:t>2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1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600" u="none" strike="noStrike" kern="1200" dirty="0">
                          <a:latin typeface="Calibri" pitchFamily="34" charset="0"/>
                        </a:rPr>
                        <a:t>3</a:t>
                      </a:r>
                      <a:endParaRPr kumimoji="0" lang="tr-TR" sz="1600" b="0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tr-TR" sz="1800" b="1" u="none" strike="noStrike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Toplam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u="none" strike="noStrike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22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u="none" strike="noStrike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23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u="none" strike="noStrike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13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tr-TR" sz="1800" b="1" u="none" strike="noStrike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58</a:t>
                      </a:r>
                      <a:endParaRPr kumimoji="0" lang="tr-TR" sz="1800" b="1" i="0" u="none" strike="noStrike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849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711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51720" y="2518971"/>
            <a:ext cx="49685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İLGİNİZE </a:t>
            </a:r>
            <a:r>
              <a:rPr lang="tr-TR" sz="4400" b="1" dirty="0" smtClean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TEŞEKKÜR EDERİZ…</a:t>
            </a:r>
            <a:endParaRPr lang="tr-TR" sz="4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86000" y="48391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600" i="1" smtClean="0">
                <a:latin typeface="Calibri" pitchFamily="34" charset="0"/>
                <a:cs typeface="Times New Roman" pitchFamily="18" charset="0"/>
              </a:rPr>
              <a:t>bilgi.personel@manas.edu.kg</a:t>
            </a:r>
            <a:r>
              <a:rPr lang="tr-TR" sz="1600" i="1">
                <a:latin typeface="Calibri" pitchFamily="34" charset="0"/>
                <a:cs typeface="Times New Roman" pitchFamily="18" charset="0"/>
              </a:rPr>
              <a:t/>
            </a:r>
            <a:br>
              <a:rPr lang="tr-TR" sz="1600" i="1">
                <a:latin typeface="Calibri" pitchFamily="34" charset="0"/>
                <a:cs typeface="Times New Roman" pitchFamily="18" charset="0"/>
              </a:rPr>
            </a:br>
            <a:r>
              <a:rPr lang="tr-TR" sz="2000" b="1" smtClean="0">
                <a:latin typeface="Calibri" pitchFamily="34" charset="0"/>
                <a:cs typeface="Times New Roman" pitchFamily="18" charset="0"/>
              </a:rPr>
              <a:t>www.manas.edu.kg</a:t>
            </a:r>
            <a:endParaRPr lang="tr-TR" sz="2000" b="1" dirty="0">
              <a:latin typeface="Calibri" pitchFamily="34" charset="0"/>
            </a:endParaRPr>
          </a:p>
        </p:txBody>
      </p:sp>
      <p:sp>
        <p:nvSpPr>
          <p:cNvPr id="9" name="3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7564" y="338501"/>
            <a:ext cx="7848872" cy="78624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0" y="2000240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4463674" y="4186256"/>
            <a:ext cx="0" cy="1290662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501363" y="2785492"/>
            <a:ext cx="2006741" cy="57150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6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PERSONEL DAİRESİ BAŞKANI</a:t>
            </a:r>
          </a:p>
          <a:p>
            <a:endParaRPr lang="tr-T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33348" y="5760109"/>
            <a:ext cx="1485900" cy="5492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MEMUR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(Özlük ve Sicil)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85808" y="5476917"/>
            <a:ext cx="6448425" cy="0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4471920" y="3346030"/>
            <a:ext cx="0" cy="816698"/>
          </a:xfrm>
          <a:prstGeom prst="line">
            <a:avLst/>
          </a:prstGeom>
          <a:ln w="25400"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571168" y="4153644"/>
            <a:ext cx="1828800" cy="571500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tr-TR" sz="900" b="1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1" hangingPunct="1"/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PERSONEL MÜDÜRÜ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278288" y="5452969"/>
            <a:ext cx="0" cy="314325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990528" y="5760109"/>
            <a:ext cx="1485900" cy="5492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MEMUR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(Özlük ve Sicil)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009054" y="5760109"/>
            <a:ext cx="1485900" cy="5492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UZMAN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(Maaş ve Tahakkuk)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41479" y="5760109"/>
            <a:ext cx="1485900" cy="5492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UZMAN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(Özlük ve Sicil)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7747881" y="5464984"/>
            <a:ext cx="0" cy="308773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4463674" y="3775392"/>
            <a:ext cx="1362008" cy="0"/>
          </a:xfrm>
          <a:prstGeom prst="line">
            <a:avLst/>
          </a:prstGeom>
          <a:ln w="25400"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798386" y="3490383"/>
            <a:ext cx="1485900" cy="55562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MEMUR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(Sekretarya</a:t>
            </a:r>
            <a:r>
              <a:rPr lang="tr-TR" sz="9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tr-TR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tabLst>
                <a:tab pos="449263" algn="r"/>
              </a:tabLst>
            </a:pPr>
            <a:endParaRPr lang="tr-T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5730249" y="5467256"/>
            <a:ext cx="0" cy="308773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236093" y="5466023"/>
            <a:ext cx="0" cy="308773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539552" y="412849"/>
            <a:ext cx="8064896" cy="114394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</a:pPr>
            <a:r>
              <a:rPr lang="tr-TR" sz="3200" b="1" dirty="0" smtClean="0">
                <a:solidFill>
                  <a:prstClr val="black"/>
                </a:solidFill>
                <a:effectLst/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  <a:p>
            <a:pPr algn="ctr" fontAlgn="auto">
              <a:spcAft>
                <a:spcPts val="0"/>
              </a:spcAft>
            </a:pPr>
            <a:r>
              <a:rPr lang="tr-TR" sz="3200" b="1" dirty="0" smtClean="0">
                <a:solidFill>
                  <a:prstClr val="black"/>
                </a:solidFill>
                <a:effectLst/>
                <a:latin typeface="Calibri" pitchFamily="34" charset="0"/>
                <a:cs typeface="Times New Roman" pitchFamily="18" charset="0"/>
              </a:rPr>
              <a:t>TEŞKİLAT ŞEMASI</a:t>
            </a:r>
          </a:p>
        </p:txBody>
      </p:sp>
    </p:spTree>
    <p:extLst>
      <p:ext uri="{BB962C8B-B14F-4D97-AF65-F5344CB8AC3E}">
        <p14:creationId xmlns="" xmlns:p14="http://schemas.microsoft.com/office/powerpoint/2010/main" val="3264118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38446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FAALİYET ALANI</a:t>
            </a:r>
            <a:endParaRPr lang="tr-TR" sz="3600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896544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>
              <a:buNone/>
            </a:pPr>
            <a:r>
              <a:rPr lang="tr-TR" sz="2350" dirty="0">
                <a:latin typeface="Calibri" panose="020F0502020204030204" pitchFamily="34" charset="0"/>
              </a:rPr>
              <a:t>Bilişim teknolojilerini etkin ve verimli kullanarak;</a:t>
            </a:r>
          </a:p>
          <a:p>
            <a:pPr lvl="0" algn="just">
              <a:buClr>
                <a:srgbClr val="00B050"/>
              </a:buClr>
            </a:pPr>
            <a:r>
              <a:rPr lang="tr-TR" sz="2350" dirty="0">
                <a:latin typeface="Calibri" panose="020F0502020204030204" pitchFamily="34" charset="0"/>
              </a:rPr>
              <a:t>Üniversitenin akademik ve idari faaliyetleri </a:t>
            </a:r>
            <a:r>
              <a:rPr lang="tr-TR" sz="2350" dirty="0" smtClean="0">
                <a:latin typeface="Calibri" panose="020F0502020204030204" pitchFamily="34" charset="0"/>
              </a:rPr>
              <a:t>için gerekli </a:t>
            </a:r>
            <a:r>
              <a:rPr lang="tr-TR" sz="2350" dirty="0">
                <a:latin typeface="Calibri" panose="020F0502020204030204" pitchFamily="34" charset="0"/>
              </a:rPr>
              <a:t>insan </a:t>
            </a:r>
            <a:r>
              <a:rPr lang="tr-TR" sz="2350" dirty="0" smtClean="0">
                <a:latin typeface="Calibri" panose="020F0502020204030204" pitchFamily="34" charset="0"/>
              </a:rPr>
              <a:t>kaynağı ihtiyacının belirlenmesi,</a:t>
            </a:r>
            <a:endParaRPr lang="tr-TR" sz="2350" dirty="0">
              <a:latin typeface="Calibri" panose="020F0502020204030204" pitchFamily="34" charset="0"/>
            </a:endParaRPr>
          </a:p>
          <a:p>
            <a:pPr lvl="0" algn="just">
              <a:buClr>
                <a:srgbClr val="00B050"/>
              </a:buClr>
            </a:pPr>
            <a:r>
              <a:rPr lang="tr-TR" sz="2350" dirty="0">
                <a:latin typeface="Calibri" panose="020F0502020204030204" pitchFamily="34" charset="0"/>
              </a:rPr>
              <a:t>İşe alma sisteminin geliştirilmesi ve </a:t>
            </a:r>
            <a:r>
              <a:rPr lang="tr-TR" sz="2350" dirty="0" smtClean="0">
                <a:latin typeface="Calibri" panose="020F0502020204030204" pitchFamily="34" charset="0"/>
              </a:rPr>
              <a:t>uygulanması, </a:t>
            </a:r>
            <a:endParaRPr lang="tr-TR" sz="2350" dirty="0">
              <a:latin typeface="Calibri" panose="020F0502020204030204" pitchFamily="34" charset="0"/>
            </a:endParaRPr>
          </a:p>
          <a:p>
            <a:pPr lvl="0" algn="just">
              <a:buClr>
                <a:srgbClr val="00B050"/>
              </a:buClr>
            </a:pPr>
            <a:r>
              <a:rPr lang="tr-TR" sz="2350" dirty="0">
                <a:latin typeface="Calibri" panose="020F0502020204030204" pitchFamily="34" charset="0"/>
              </a:rPr>
              <a:t>Akademik ve idari personelin </a:t>
            </a:r>
            <a:r>
              <a:rPr lang="tr-TR" sz="2350" dirty="0" smtClean="0">
                <a:latin typeface="Calibri" panose="020F0502020204030204" pitchFamily="34" charset="0"/>
              </a:rPr>
              <a:t>özlük </a:t>
            </a:r>
            <a:r>
              <a:rPr lang="tr-TR" sz="2350" dirty="0">
                <a:latin typeface="Calibri" panose="020F0502020204030204" pitchFamily="34" charset="0"/>
              </a:rPr>
              <a:t>hakları ile ilgili işlemlerin </a:t>
            </a:r>
            <a:r>
              <a:rPr lang="tr-TR" sz="2350" dirty="0" smtClean="0">
                <a:latin typeface="Calibri" panose="020F0502020204030204" pitchFamily="34" charset="0"/>
              </a:rPr>
              <a:t>yürütülmesi, </a:t>
            </a:r>
            <a:endParaRPr lang="tr-TR" sz="2350" dirty="0">
              <a:latin typeface="Calibri" panose="020F0502020204030204" pitchFamily="34" charset="0"/>
            </a:endParaRPr>
          </a:p>
          <a:p>
            <a:pPr lvl="0" algn="just">
              <a:buClr>
                <a:srgbClr val="00B050"/>
              </a:buClr>
            </a:pPr>
            <a:r>
              <a:rPr lang="tr-TR" sz="2350" dirty="0">
                <a:latin typeface="Calibri" panose="020F0502020204030204" pitchFamily="34" charset="0"/>
              </a:rPr>
              <a:t>Hizmet içi eğitim ve kişisel gelişim programlarının </a:t>
            </a:r>
            <a:r>
              <a:rPr lang="tr-TR" sz="2350" dirty="0" smtClean="0">
                <a:latin typeface="Calibri" panose="020F0502020204030204" pitchFamily="34" charset="0"/>
              </a:rPr>
              <a:t>düzenlenmesi, </a:t>
            </a:r>
            <a:endParaRPr lang="tr-TR" sz="2350" dirty="0">
              <a:latin typeface="Calibri" panose="020F0502020204030204" pitchFamily="34" charset="0"/>
            </a:endParaRPr>
          </a:p>
          <a:p>
            <a:pPr lvl="0" algn="just">
              <a:buClr>
                <a:srgbClr val="00B050"/>
              </a:buClr>
            </a:pPr>
            <a:r>
              <a:rPr lang="tr-TR" sz="2350" dirty="0">
                <a:latin typeface="Calibri" panose="020F0502020204030204" pitchFamily="34" charset="0"/>
              </a:rPr>
              <a:t>Ücret sistemleri ile birlikte diğer sosyal yardım sistemlerinin tasarımı ve uygulanmasına ilişkin çalışmaların gerçekleştirilmesi faaliyetlerini planlamak, uygulamak, izlemek ve denetlemek suretiyle eğitim-öğretim hizmetlerini </a:t>
            </a:r>
            <a:r>
              <a:rPr lang="tr-TR" sz="2350" dirty="0" smtClean="0">
                <a:latin typeface="Calibri" panose="020F0502020204030204" pitchFamily="34" charset="0"/>
              </a:rPr>
              <a:t>desteklemektir.</a:t>
            </a:r>
            <a:endParaRPr lang="tr-TR" sz="2350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95378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38446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PERSONEL DURUMU</a:t>
            </a:r>
            <a:endParaRPr lang="tr-TR" sz="3600" b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968552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00B050"/>
              </a:buClr>
            </a:pPr>
            <a:r>
              <a:rPr lang="tr-TR" altLang="tr-TR" sz="20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Vehbi BAŞKAPAN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01.09.2007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Üniversitemiz Yabancı Diller Yüksekokulunda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Okutman olarak göreve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10.03.2009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ise Personel Dairesi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Başkanı olarak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görevlendirilmiştir.</a:t>
            </a:r>
            <a:endParaRPr lang="tr-TR" altLang="tr-TR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 2" panose="05020102010507070707" pitchFamily="18" charset="2"/>
              <a:buNone/>
            </a:pPr>
            <a:endParaRPr lang="tr-TR" altLang="tr-TR" sz="1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r>
              <a:rPr lang="tr-TR" altLang="tr-TR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Serhat ATMACA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09.10.2006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Üniversitemizde göreve başlamış,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Üniversitemizin değişik birimlerinde çeşitli görevlerde bulunmuş ve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19.11.2012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Başkanlığımızda Personel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Müdürü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olarak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görevlendirilmiştir.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Birimimizde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tüm personelin maaş, bordro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özlük, sicil,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tahakkuk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işlemlerinin yanı sıra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otomasyon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programı, kurulum, kullanım ve geliştirme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çalışmalarını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yürütmektedir.</a:t>
            </a:r>
            <a:endParaRPr lang="tr-TR" altLang="tr-TR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 2" panose="05020102010507070707" pitchFamily="18" charset="2"/>
              <a:buNone/>
            </a:pPr>
            <a:endParaRPr lang="tr-TR" altLang="tr-TR" sz="1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r>
              <a:rPr lang="tr-TR" altLang="tr-TR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Şayır </a:t>
            </a:r>
            <a:r>
              <a:rPr lang="tr-TR" altLang="tr-TR" sz="20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NİYAZOVA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11.04.2000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Üniversitemizde göreve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 olup,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18.10.2006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Personel Dairesi Başkanlığında memur olarak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görevlendirilmiştir. 25.12.2009 </a:t>
            </a:r>
            <a:r>
              <a:rPr lang="tr-TR" altLang="tr-TR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uzman kadrosuna atanan Şayır NİYAZOVA, Kırgız uyruklu akademik personelin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özlük ve sicil işlemlerinden </a:t>
            </a:r>
            <a:r>
              <a:rPr lang="tr-TR" altLang="tr-TR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sorumludur.</a:t>
            </a:r>
            <a:endParaRPr lang="tr-TR" altLang="tr-TR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95378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3123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38446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PERSONEL DURUMU</a:t>
            </a:r>
            <a:endParaRPr lang="tr-T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896544"/>
          </a:xfr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00B050"/>
              </a:buClr>
            </a:pPr>
            <a:r>
              <a:rPr lang="tr-TR" altLang="tr-TR" sz="17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Mahabat TAŞTANOVA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18.09.2004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Üniversitemiz Beden Eğitimi ve Spor Bölümü Başkanlığında göreve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başlamıştır. 26.06.2008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Personel Dairesi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Başkanlığında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Kırgız uyruklu personelin bordro ve özlük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işlemlerini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yürütmek üzere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görevlendirilmiştir. 02.03.2015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de uzman kadrosuna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yükseltilmiştir.</a:t>
            </a:r>
            <a:endParaRPr lang="tr-TR" altLang="tr-TR" sz="17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 2" panose="05020102010507070707" pitchFamily="18" charset="2"/>
              <a:buNone/>
            </a:pPr>
            <a:endParaRPr lang="tr-TR" altLang="tr-TR" sz="1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r>
              <a:rPr lang="tr-TR" altLang="tr-TR" sz="17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Nargiza JANTİLEYEVA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05.01.2009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Üniversitemiz Beden Eğitimi ve Spor Yüksekokulunda göreve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başlamış,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03.06.2009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görev yeri Personel Dairesi Başkanlığı olarak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değiştirilmiştir.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Kırgız uyruklu idari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personelin özlük ve sicil işlemlerinden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sorumludur.</a:t>
            </a:r>
            <a:endParaRPr lang="tr-TR" altLang="tr-TR" sz="1700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tr-TR" altLang="tr-TR" sz="1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r>
              <a:rPr lang="tr-TR" altLang="tr-TR" sz="17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Hakan GÜVEN,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16.07.2014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Başkanlığımız Personel Müdürlüğünde göreve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başlamıştır.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Türkiye Cumhuriyeti ve diğer ülke vatandaşı akademik ve idari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personelin özlük ve sicil işlemlerinden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sorumludur.</a:t>
            </a:r>
            <a:endParaRPr lang="tr-TR" altLang="tr-TR" sz="17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Font typeface="Wingdings 2" panose="05020102010507070707" pitchFamily="18" charset="2"/>
              <a:buNone/>
            </a:pPr>
            <a:endParaRPr lang="tr-TR" altLang="tr-TR" sz="1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00B050"/>
              </a:buClr>
            </a:pPr>
            <a:r>
              <a:rPr lang="tr-TR" altLang="tr-TR" sz="17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Caynagül CANUZAKOVA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01.03.2003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Üniversitemizde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İdari ve Mali İşler Dairesinde hizmetli olarak göreve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başlamıştır. 02.10.2008 </a:t>
            </a:r>
            <a:r>
              <a:rPr lang="tr-TR" altLang="tr-TR" sz="17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tarihinde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Personel Dairesi Başkanlığında sekretarya işlerini yürütmek üzere idari işler memuru olarak </a:t>
            </a:r>
            <a:r>
              <a:rPr lang="tr-TR" altLang="tr-TR" sz="17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görevlendirilmiştir.</a:t>
            </a:r>
            <a:endParaRPr lang="tr-TR" altLang="tr-TR" sz="17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95378"/>
            <a:ext cx="9144000" cy="142876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66488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9023008"/>
              </p:ext>
            </p:extLst>
          </p:nvPr>
        </p:nvGraphicFramePr>
        <p:xfrm>
          <a:off x="251520" y="681828"/>
          <a:ext cx="8568950" cy="54834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59732"/>
                <a:gridCol w="515662"/>
                <a:gridCol w="515662"/>
                <a:gridCol w="662011"/>
                <a:gridCol w="521588"/>
                <a:gridCol w="517833"/>
                <a:gridCol w="576064"/>
                <a:gridCol w="504056"/>
                <a:gridCol w="504056"/>
                <a:gridCol w="580443"/>
                <a:gridCol w="567833"/>
                <a:gridCol w="756286"/>
                <a:gridCol w="687724"/>
              </a:tblGrid>
              <a:tr h="355004">
                <a:tc gridSpan="1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KIRGIZİSTAN-TÜRKİYE MANAS ÜNİVERSİTESİ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2015-2016 EĞİTİM-ÖĞRETİM YILI BAHAR DÖNEMİ AKADEMİK PERSONELİN UNVANA GÖRE SAYISAL DAĞILIMI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00" b="1" i="0" u="none" strike="noStrike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99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UNVANI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TC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KC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DİĞER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29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TZ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YZ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DSÜ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TZ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YZ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DSÜ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TZ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YZ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DSÜ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TZ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YZ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DSÜ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Rektör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Rektör Vekili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Rektör Yardımcısı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Prof.Dr.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27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23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7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Doç.Dr.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24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25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49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31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Yrd.Doç.Dr.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Öğr.Gör.Dr.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42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48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2710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Öğr.Gör.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22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33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23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Okutman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45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89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Uzman (Akademik)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smtClean="0">
                          <a:latin typeface="Calibri" pitchFamily="34" charset="0"/>
                        </a:rPr>
                        <a:t>Arş.Gör.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latin typeface="Calibri" pitchFamily="34" charset="0"/>
                        </a:rPr>
                        <a:t>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44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43485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156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228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46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89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latin typeface="Calibri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386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46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latin typeface="Calibri" pitchFamily="34" charset="0"/>
                        </a:rPr>
                        <a:t>102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</a:tr>
              <a:tr h="33109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GENEL </a:t>
                      </a:r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tr-TR" sz="16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534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8816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3652865"/>
              </p:ext>
            </p:extLst>
          </p:nvPr>
        </p:nvGraphicFramePr>
        <p:xfrm>
          <a:off x="395537" y="764706"/>
          <a:ext cx="8280919" cy="511787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74133"/>
                <a:gridCol w="1074133"/>
                <a:gridCol w="1099112"/>
                <a:gridCol w="2223210"/>
                <a:gridCol w="2810331"/>
              </a:tblGrid>
              <a:tr h="831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KIRGIZİSTAN-TÜRKİYE MANAS ÜNİVERSİTESİ</a:t>
                      </a:r>
                      <a:b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TAM ZAMANLI AKADEMİK VE İDARİ PERSONELİN SAYISAL DAĞILIMI VE </a:t>
                      </a:r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</a:rPr>
                        <a:t>ORANLARI</a:t>
                      </a: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  <a:latin typeface="Calibri" pitchFamily="34" charset="0"/>
                        </a:rPr>
                        <a:t>(MAYIS 2016)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86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PERSONEL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2015-2016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% (Ülke Bazında)</a:t>
                      </a:r>
                      <a:b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(Akademik + İdari)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5040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AKADEMİK PERSONEL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vert="vert27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TAM ZAMANLI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TC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156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28,76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KC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228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70,95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3958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Diğer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0,29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41157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800" b="1" i="1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386</a:t>
                      </a:r>
                      <a:endParaRPr lang="tr-TR" sz="1800" b="1" i="1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100,00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562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Calibri" pitchFamily="34" charset="0"/>
                        </a:rPr>
                        <a:t>İDARİ PERSONEL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vert="vert27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TAM ZAMANLI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TC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43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4986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Calibri" pitchFamily="34" charset="0"/>
                        </a:rPr>
                        <a:t>KC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263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41157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800" b="1" i="1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306</a:t>
                      </a:r>
                      <a:endParaRPr lang="tr-TR" sz="1800" b="1" i="1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4393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GENEL TOPLAM</a:t>
                      </a:r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692</a:t>
                      </a:r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39421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467544" y="228173"/>
          <a:ext cx="8208912" cy="63668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61744"/>
                <a:gridCol w="938343"/>
                <a:gridCol w="2585231"/>
                <a:gridCol w="1704340"/>
                <a:gridCol w="2119254"/>
              </a:tblGrid>
              <a:tr h="5535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itchFamily="34" charset="0"/>
                        </a:rPr>
                        <a:t>KIRGIZİSTAN-TÜRKİYE MANAS ÜNİVERSİTESİ</a:t>
                      </a:r>
                      <a:br>
                        <a:rPr lang="tr-TR" sz="1600" b="1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tr-TR" sz="1600" b="1" u="none" strike="noStrike" dirty="0">
                          <a:effectLst/>
                          <a:latin typeface="Calibri" pitchFamily="34" charset="0"/>
                        </a:rPr>
                        <a:t>TÜM AKADEMİK VE İDARİ PERSONEL SAYILARI VE ORANLARI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53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effectLst/>
                          <a:latin typeface="Calibri" pitchFamily="34" charset="0"/>
                        </a:rPr>
                        <a:t>PERSONEL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  <a:t>2015-2016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  <a:t>% (Ülke Bazında)</a:t>
                      </a:r>
                      <a:b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</a:br>
                      <a: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  <a:t>(Akademik + İdari)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  <a:t>AKADEMİK PERSONEL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vert="vert27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Calibri" pitchFamily="34" charset="0"/>
                        </a:rPr>
                        <a:t>TC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Tam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156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21,95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Yarı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Ders Saati Ücretli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164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Calibri" pitchFamily="34" charset="0"/>
                        </a:rPr>
                        <a:t>KC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Tam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228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77,44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Yarı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46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Ders Saati Ücretli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90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364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Diğer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Tam Zamanlı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0,61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Yarı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Ders Saati Ücretli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4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4" marR="7274" marT="7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182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534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100,00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  <a:latin typeface="Calibri" pitchFamily="34" charset="0"/>
                        </a:rPr>
                        <a:t>İDARİ PERSONEL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vert="vert27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Calibri" pitchFamily="34" charset="0"/>
                        </a:rPr>
                        <a:t>TC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Tam Zamanlı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43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Geçici İşçi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Hizmet Sözleşmeli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9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2064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  <a:latin typeface="Calibri" pitchFamily="34" charset="0"/>
                        </a:rPr>
                        <a:t>KC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Tam Zamanlı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263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Geçici İşçi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Hizmet Sözleşmeli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135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398</a:t>
                      </a:r>
                      <a:endParaRPr lang="tr-T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1970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TOPLAM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450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  <a:tr h="2491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GENEL TOPLAM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984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727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08773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o"/>
          <p:cNvGraphicFramePr>
            <a:graphicFrameLocks noGrp="1"/>
          </p:cNvGraphicFramePr>
          <p:nvPr>
            <p:extLst/>
          </p:nvPr>
        </p:nvGraphicFramePr>
        <p:xfrm>
          <a:off x="395536" y="332656"/>
          <a:ext cx="8286808" cy="615809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950583"/>
                <a:gridCol w="1244850"/>
                <a:gridCol w="1369334"/>
                <a:gridCol w="1722041"/>
              </a:tblGrid>
              <a:tr h="24174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2015-2016 EĞİTİM-ÖĞRETİM YILI BAHAR DÖNEMİ</a:t>
                      </a:r>
                      <a:br>
                        <a:rPr lang="tr-TR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lang="tr-TR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AYLIK SÖZLEŞME İLE GÖREVLENDİRİLEN PERSONEL DAĞILIMI</a:t>
                      </a:r>
                    </a:p>
                    <a:p>
                      <a:pPr algn="ctr" rtl="0" font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(MAYIS 201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tr-TR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u="none" strike="noStrike" dirty="0">
                          <a:latin typeface="Calibri" pitchFamily="34" charset="0"/>
                        </a:rPr>
                        <a:t>BİRİMİ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u="none" strike="noStrike" dirty="0" smtClean="0">
                          <a:latin typeface="Calibri" pitchFamily="34" charset="0"/>
                        </a:rPr>
                        <a:t>TC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u="none" strike="noStrike" dirty="0" smtClean="0">
                          <a:latin typeface="Calibri" pitchFamily="34" charset="0"/>
                        </a:rPr>
                        <a:t>KC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u="none" strike="noStrike" dirty="0">
                          <a:latin typeface="Calibri" pitchFamily="34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Rektörlük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Genel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Sekreterlik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Fen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İletişim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Ziraat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Mühendisli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Veteriner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İktisadi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ve İdari Bilimler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Güzel Sanatlar Fakültesi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Merkez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Müdürlükleri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Mevlana Değişim Programı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Beden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Eğitimi ve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Spor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Y.O.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Meslek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Y.O.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Destek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Hizmetleri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Dairesi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20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Öğrenci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İşleri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Dairesi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Sağlık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Kültür ve Spor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Dairesi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37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39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Kütüphane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ve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Doküm.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Dairesi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Strateji Geliştirme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Dairesi</a:t>
                      </a:r>
                      <a:r>
                        <a:rPr lang="tr-TR" sz="1600" u="none" strike="noStrike" baseline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600" u="none" strike="noStrike" baseline="0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24174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 Yapı </a:t>
                      </a:r>
                      <a:r>
                        <a:rPr lang="tr-TR" sz="1600" u="none" strike="noStrike" dirty="0">
                          <a:latin typeface="Calibri" pitchFamily="34" charset="0"/>
                        </a:rPr>
                        <a:t>İşleri </a:t>
                      </a:r>
                      <a:r>
                        <a:rPr lang="tr-TR" sz="1600" u="none" strike="noStrike">
                          <a:latin typeface="Calibri" pitchFamily="34" charset="0"/>
                        </a:rPr>
                        <a:t>Dairesi </a:t>
                      </a:r>
                      <a:r>
                        <a:rPr lang="tr-TR" sz="1600" u="none" strike="noStrike" smtClean="0">
                          <a:latin typeface="Calibri" pitchFamily="34" charset="0"/>
                        </a:rPr>
                        <a:t>Bşk.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>
                          <a:latin typeface="Calibri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u="none" strike="noStrike" dirty="0" smtClean="0">
                          <a:latin typeface="Calibri" pitchFamily="34" charset="0"/>
                        </a:rPr>
                        <a:t>14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  <a:tr h="3497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 TOPLAM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9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135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144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73912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56&quot;&gt;&lt;object type=&quot;3&quot; unique_id=&quot;10057&quot;&gt;&lt;property id=&quot;20148&quot; value=&quot;5&quot;/&gt;&lt;property id=&quot;20300&quot; value=&quot;Slide 1&quot;/&gt;&lt;property id=&quot;20307&quot; value=&quot;341&quot;/&gt;&lt;/object&gt;&lt;object type=&quot;3&quot; unique_id=&quot;10058&quot;&gt;&lt;property id=&quot;20148&quot; value=&quot;5&quot;/&gt;&lt;property id=&quot;20300&quot; value=&quot;Slide 2&quot;/&gt;&lt;property id=&quot;20307&quot; value=&quot;417&quot;/&gt;&lt;/object&gt;&lt;object type=&quot;3&quot; unique_id=&quot;10059&quot;&gt;&lt;property id=&quot;20148&quot; value=&quot;5&quot;/&gt;&lt;property id=&quot;20300&quot; value=&quot;Slide 3 - &amp;quot;FAALİYET ALANI&amp;quot;&quot;/&gt;&lt;property id=&quot;20307&quot; value=&quot;390&quot;/&gt;&lt;/object&gt;&lt;object type=&quot;3&quot; unique_id=&quot;10060&quot;&gt;&lt;property id=&quot;20148&quot; value=&quot;5&quot;/&gt;&lt;property id=&quot;20300&quot; value=&quot;Slide 4 - &amp;quot;PERSONEL DURUMU&amp;quot;&quot;/&gt;&lt;property id=&quot;20307&quot; value=&quot;421&quot;/&gt;&lt;/object&gt;&lt;object type=&quot;3&quot; unique_id=&quot;10061&quot;&gt;&lt;property id=&quot;20148&quot; value=&quot;5&quot;/&gt;&lt;property id=&quot;20300&quot; value=&quot;Slide 5 - &amp;quot;PERSONEL DURUMU&amp;quot;&quot;/&gt;&lt;property id=&quot;20307&quot; value=&quot;416&quot;/&gt;&lt;/object&gt;&lt;object type=&quot;3&quot; unique_id=&quot;10062&quot;&gt;&lt;property id=&quot;20148&quot; value=&quot;5&quot;/&gt;&lt;property id=&quot;20300&quot; value=&quot;Slide 6&quot;/&gt;&lt;property id=&quot;20307&quot; value=&quot;396&quot;/&gt;&lt;/object&gt;&lt;object type=&quot;3&quot; unique_id=&quot;10063&quot;&gt;&lt;property id=&quot;20148&quot; value=&quot;5&quot;/&gt;&lt;property id=&quot;20300&quot; value=&quot;Slide 7&quot;/&gt;&lt;property id=&quot;20307&quot; value=&quot;418&quot;/&gt;&lt;/object&gt;&lt;object type=&quot;3&quot; unique_id=&quot;10064&quot;&gt;&lt;property id=&quot;20148&quot; value=&quot;5&quot;/&gt;&lt;property id=&quot;20300&quot; value=&quot;Slide 8&quot;/&gt;&lt;property id=&quot;20307&quot; value=&quot;419&quot;/&gt;&lt;/object&gt;&lt;object type=&quot;3&quot; unique_id=&quot;10065&quot;&gt;&lt;property id=&quot;20148&quot; value=&quot;5&quot;/&gt;&lt;property id=&quot;20300&quot; value=&quot;Slide 9&quot;/&gt;&lt;property id=&quot;20307&quot; value=&quot;420&quot;/&gt;&lt;/object&gt;&lt;object type=&quot;3&quot; unique_id=&quot;10066&quot;&gt;&lt;property id=&quot;20148&quot; value=&quot;5&quot;/&gt;&lt;property id=&quot;20300&quot; value=&quot;Slide 10&quot;/&gt;&lt;property id=&quot;20307&quot; value=&quot;411&quot;/&gt;&lt;/object&gt;&lt;object type=&quot;3&quot; unique_id=&quot;10067&quot;&gt;&lt;property id=&quot;20148&quot; value=&quot;5&quot;/&gt;&lt;property id=&quot;20300&quot; value=&quot;Slide 11&quot;/&gt;&lt;property id=&quot;20307&quot; value=&quot;405&quot;/&gt;&lt;/object&gt;&lt;/object&gt;&lt;object type=&quot;8&quot; unique_id=&quot;1008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4880</TotalTime>
  <Words>929</Words>
  <Application>Microsoft Office PowerPoint</Application>
  <PresentationFormat>On-screen Show (4:3)</PresentationFormat>
  <Paragraphs>482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Gündönümü</vt:lpstr>
      <vt:lpstr>Slide 1</vt:lpstr>
      <vt:lpstr>Slide 2</vt:lpstr>
      <vt:lpstr>FAALİYET ALANI</vt:lpstr>
      <vt:lpstr>PERSONEL DURUMU</vt:lpstr>
      <vt:lpstr>PERSONEL DURUMU</vt:lpstr>
      <vt:lpstr>Slide 6</vt:lpstr>
      <vt:lpstr>Slide 7</vt:lpstr>
      <vt:lpstr>Slide 8</vt:lpstr>
      <vt:lpstr>Slide 9</vt:lpstr>
      <vt:lpstr>Slide 10</vt:lpstr>
      <vt:lpstr>Slide 11</vt:lpstr>
    </vt:vector>
  </TitlesOfParts>
  <Company>ktmu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Hoş geldiniz!</dc:title>
  <dc:creator>Vehbi</dc:creator>
  <cp:lastModifiedBy>bid</cp:lastModifiedBy>
  <cp:revision>479</cp:revision>
  <cp:lastPrinted>2016-04-01T04:48:17Z</cp:lastPrinted>
  <dcterms:created xsi:type="dcterms:W3CDTF">2011-06-10T09:31:45Z</dcterms:created>
  <dcterms:modified xsi:type="dcterms:W3CDTF">2016-07-14T11:44:58Z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TC062562941055</vt:lpwstr>
  </property>
</Properties>
</file>