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2" r:id="rId1"/>
  </p:sldMasterIdLst>
  <p:notesMasterIdLst>
    <p:notesMasterId r:id="rId16"/>
  </p:notesMasterIdLst>
  <p:handoutMasterIdLst>
    <p:handoutMasterId r:id="rId17"/>
  </p:handoutMasterIdLst>
  <p:sldIdLst>
    <p:sldId id="341" r:id="rId2"/>
    <p:sldId id="390" r:id="rId3"/>
    <p:sldId id="406" r:id="rId4"/>
    <p:sldId id="407" r:id="rId5"/>
    <p:sldId id="324" r:id="rId6"/>
    <p:sldId id="384" r:id="rId7"/>
    <p:sldId id="388" r:id="rId8"/>
    <p:sldId id="389" r:id="rId9"/>
    <p:sldId id="408" r:id="rId10"/>
    <p:sldId id="395" r:id="rId11"/>
    <p:sldId id="409" r:id="rId12"/>
    <p:sldId id="396" r:id="rId13"/>
    <p:sldId id="401" r:id="rId14"/>
    <p:sldId id="405" r:id="rId15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3CD74"/>
    <a:srgbClr val="BA0003"/>
    <a:srgbClr val="62139E"/>
    <a:srgbClr val="219797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0" autoAdjust="0"/>
    <p:restoredTop sz="94700" autoAdjust="0"/>
  </p:normalViewPr>
  <p:slideViewPr>
    <p:cSldViewPr>
      <p:cViewPr varScale="1">
        <p:scale>
          <a:sx n="72" d="100"/>
          <a:sy n="72" d="100"/>
        </p:scale>
        <p:origin x="12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Verdana" pitchFamily="34" charset="0"/>
              </a:defRPr>
            </a:lvl1pPr>
          </a:lstStyle>
          <a:p>
            <a:fld id="{0C78BD82-33C6-4305-AFDF-2E4F73F4E80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962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8" rIns="93013" bIns="4650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6AE09DC7-0D43-49BB-A9CF-DD3B20DED85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20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FCF22-F4B1-45BA-9327-5A707DC3FD5D}" type="slidenum">
              <a:rPr lang="tr-TR"/>
              <a:pPr/>
              <a:t>1</a:t>
            </a:fld>
            <a:endParaRPr lang="tr-T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127100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C0363-F539-4CDC-8238-ADF0C3E248BB}" type="slidenum">
              <a:rPr lang="tr-TR"/>
              <a:pPr/>
              <a:t>5</a:t>
            </a:fld>
            <a:endParaRPr lang="tr-T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727144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C0363-F539-4CDC-8238-ADF0C3E248BB}" type="slidenum">
              <a:rPr lang="tr-TR"/>
              <a:pPr/>
              <a:t>6</a:t>
            </a:fld>
            <a:endParaRPr lang="tr-T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37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44CCC-4E99-4727-A373-B0E136F7E67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08D11-ABDE-4F69-8B0C-449739BEC4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E2E13-342B-4240-B1A0-D079C8341E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77F59-9D05-40A2-9FB2-B700CFCD0BC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E5828-21CA-4216-A06B-960A047336C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9CC6C-F6C7-441D-97E7-3B085D4782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63E66-064B-4EC2-A717-3FDD038A3F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A41C-7A4E-4A74-8A6F-A9DFC179AD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81174-82A7-4489-B9AA-7AE1E30818B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4BDEFF-190B-4A19-819E-6B29C49AD3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D7991E-9383-4189-B8A3-09435A92F9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6CF7DA-ABBB-4EC9-A5BD-B81E2E937D4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3" r:id="rId1"/>
    <p:sldLayoutId id="2147484294" r:id="rId2"/>
    <p:sldLayoutId id="2147484295" r:id="rId3"/>
    <p:sldLayoutId id="2147484296" r:id="rId4"/>
    <p:sldLayoutId id="2147484297" r:id="rId5"/>
    <p:sldLayoutId id="2147484298" r:id="rId6"/>
    <p:sldLayoutId id="2147484299" r:id="rId7"/>
    <p:sldLayoutId id="2147484300" r:id="rId8"/>
    <p:sldLayoutId id="2147484301" r:id="rId9"/>
    <p:sldLayoutId id="2147484302" r:id="rId10"/>
    <p:sldLayoutId id="214748430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500042"/>
            <a:ext cx="8064896" cy="109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tr-TR" sz="3200" b="1" dirty="0" smtClean="0">
                <a:latin typeface="Calibri" pitchFamily="34" charset="0"/>
                <a:cs typeface="Times New Roman" pitchFamily="18" charset="0"/>
              </a:rPr>
              <a:t>KIRGIZİSTAN-TÜRKİYE MANAS ÜNİVERSİTESİ</a:t>
            </a:r>
            <a:br>
              <a:rPr lang="tr-TR" sz="3200" b="1" dirty="0" smtClean="0">
                <a:latin typeface="Calibri" pitchFamily="34" charset="0"/>
                <a:cs typeface="Times New Roman" pitchFamily="18" charset="0"/>
              </a:rPr>
            </a:br>
            <a:r>
              <a:rPr lang="tr-TR" sz="3200" b="1" dirty="0" smtClean="0">
                <a:latin typeface="Calibri" pitchFamily="34" charset="0"/>
                <a:cs typeface="Times New Roman" pitchFamily="18" charset="0"/>
              </a:rPr>
              <a:t>PERSONEL DAİRESİ BAŞKANLIĞI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2880232"/>
            <a:ext cx="7000924" cy="1152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tr-TR" sz="3200" b="1" dirty="0" smtClean="0">
                <a:latin typeface="Calibri" pitchFamily="34" charset="0"/>
                <a:cs typeface="Times New Roman" pitchFamily="18" charset="0"/>
              </a:rPr>
              <a:t>İDARİ DEĞERLENDİRME TOPLANTISI</a:t>
            </a:r>
            <a:endPara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tr-TR" sz="28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“Geleceğe… En İyiye…”</a:t>
            </a:r>
          </a:p>
          <a:p>
            <a:pPr algn="ctr" eaLnBrk="1" hangingPunct="1"/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Mayıs</a:t>
            </a:r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2015</a:t>
            </a:r>
          </a:p>
        </p:txBody>
      </p:sp>
      <p:sp>
        <p:nvSpPr>
          <p:cNvPr id="5" name="4 Dikdörtgen"/>
          <p:cNvSpPr/>
          <p:nvPr/>
        </p:nvSpPr>
        <p:spPr>
          <a:xfrm>
            <a:off x="0" y="2000240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364863"/>
              </p:ext>
            </p:extLst>
          </p:nvPr>
        </p:nvGraphicFramePr>
        <p:xfrm>
          <a:off x="683567" y="476671"/>
          <a:ext cx="7776865" cy="5494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7"/>
                <a:gridCol w="936104"/>
                <a:gridCol w="1512168"/>
                <a:gridCol w="2016224"/>
                <a:gridCol w="2088232"/>
              </a:tblGrid>
              <a:tr h="9049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KIRGIZİSTAN-TÜRKİYE MANAS ÜNİVERSİTESİ</a:t>
                      </a:r>
                      <a:b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TAM ZAMANLI AKADEMİK VE İDARİ PERSONELİN SAYISAL DAĞILIMI VE ORANLARI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5123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2014-2015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  <a:t>% (Ülke Bazında)</a:t>
                      </a:r>
                      <a:b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  <a:t>(Akademik + İdari)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2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  <a:t>AKADEMİK PERSONEL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T.Z.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T.C.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28,31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2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K.C.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222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70,93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2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Diğer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1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  <a:endParaRPr lang="tr-TR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  <a:endParaRPr lang="tr-TR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2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  <a:latin typeface="Calibri" panose="020F0502020204030204" pitchFamily="34" charset="0"/>
                        </a:rPr>
                        <a:t>İDARİ PERSONEL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T.Z.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T.C.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82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K.C.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  <a:latin typeface="Calibri" panose="020F0502020204030204" pitchFamily="34" charset="0"/>
                        </a:rPr>
                        <a:t>244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1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  <a:endParaRPr lang="tr-TR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284</a:t>
                      </a:r>
                      <a:endParaRPr lang="tr-TR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2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GENEL TOPLAM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481962"/>
              </p:ext>
            </p:extLst>
          </p:nvPr>
        </p:nvGraphicFramePr>
        <p:xfrm>
          <a:off x="539552" y="332655"/>
          <a:ext cx="7920880" cy="6221568"/>
        </p:xfrm>
        <a:graphic>
          <a:graphicData uri="http://schemas.openxmlformats.org/drawingml/2006/table">
            <a:tbl>
              <a:tblPr/>
              <a:tblGrid>
                <a:gridCol w="831509"/>
                <a:gridCol w="905419"/>
                <a:gridCol w="2494523"/>
                <a:gridCol w="1644537"/>
                <a:gridCol w="2044892"/>
              </a:tblGrid>
              <a:tr h="55715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KIRGIZİSTAN-TÜRKİYE MANAS ÜNİVERSİTESİ</a:t>
                      </a:r>
                      <a:b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TÜM AKADEMİK VE İDARİ PERSONEL SAYILARI VE ORANLARI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40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2014-215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(Ülke Bazında)</a:t>
                      </a:r>
                      <a:b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(Akademik + İdari)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AKADEMİK PERSONEL</a:t>
                      </a:r>
                    </a:p>
                  </a:txBody>
                  <a:tcPr marL="7174" marR="7174" marT="71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T.C.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21,74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Saati Ücretli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K.C.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77,20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Saati Ücretli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Saati Ücretli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9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İDARİ PERSONEL</a:t>
                      </a:r>
                    </a:p>
                  </a:txBody>
                  <a:tcPr marL="7174" marR="7174" marT="717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T.C.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Geçici İşçi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Sözleşmeli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K.C.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 Zamanlı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Geçici İşçi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Sözleşmeli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6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55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860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GENEL TOPLAM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943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74" marR="7174" marT="7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0483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705779"/>
              </p:ext>
            </p:extLst>
          </p:nvPr>
        </p:nvGraphicFramePr>
        <p:xfrm>
          <a:off x="467543" y="404663"/>
          <a:ext cx="8208917" cy="5909380"/>
        </p:xfrm>
        <a:graphic>
          <a:graphicData uri="http://schemas.openxmlformats.org/drawingml/2006/table">
            <a:tbl>
              <a:tblPr/>
              <a:tblGrid>
                <a:gridCol w="1531936"/>
                <a:gridCol w="498329"/>
                <a:gridCol w="498329"/>
                <a:gridCol w="498329"/>
                <a:gridCol w="498329"/>
                <a:gridCol w="498329"/>
                <a:gridCol w="498329"/>
                <a:gridCol w="498329"/>
                <a:gridCol w="65473"/>
                <a:gridCol w="531610"/>
                <a:gridCol w="531610"/>
                <a:gridCol w="664512"/>
                <a:gridCol w="298981"/>
                <a:gridCol w="431884"/>
                <a:gridCol w="664608"/>
              </a:tblGrid>
              <a:tr h="355004">
                <a:tc gridSpan="15">
                  <a:txBody>
                    <a:bodyPr/>
                    <a:lstStyle/>
                    <a:p>
                      <a:pPr algn="ctr" fontAlgn="t"/>
                      <a:endParaRPr lang="tr-TR" sz="900" b="1" i="0" u="none" strike="noStrike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KIRGIZİSTAN-TÜRKİYE </a:t>
                      </a:r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MANAS </a:t>
                      </a:r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ÜNİVERSİTESİ</a:t>
                      </a:r>
                    </a:p>
                  </a:txBody>
                  <a:tcPr marL="8816" marR="8816" marT="881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5004">
                <a:tc gridSpan="1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2014-2015 EĞİTİM-ÖĞRETİM YILI GÜZ DÖNEMİ AKADEMİK PERSONELİN UNVANA GÖRE SAYISAL DAĞILIMI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900" b="1" i="0" u="none" strike="noStrike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992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UNVANI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T.C.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K.C.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DİĞER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29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Y.Z.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D.S.Ü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Y.Z.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D.S.Ü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Y.Z.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D.S.Ü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Y.Z.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D.S.Ü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Rektör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Rektör Vekili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Rektör Yardımcısı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Prof.Dr.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Doç.Dr.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Yrd.Doç.Dr.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Öğr.Gör.Dr.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00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Öğr.Gör.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Okutman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Uzman (Akademik)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Arş.Gör.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4851"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TOPLAM     :     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146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222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51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82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57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92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816" marR="8816" marT="8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928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096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16" marR="8816" marT="88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GENEL TOPLAM       :</a:t>
                      </a:r>
                    </a:p>
                  </a:txBody>
                  <a:tcPr marL="8816" marR="8816" marT="88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522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816" marR="8816" marT="88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Başlık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8325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2014-2015 Eğitim-Öğretim Yılı Güz Dönemi</a:t>
            </a:r>
            <a:b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</a:br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Aylık Sözleşme ile Görevlendirilen Personel Dağılımı </a:t>
            </a:r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(</a:t>
            </a:r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Mayıs</a:t>
            </a:r>
            <a:r>
              <a:rPr lang="tr-TR" sz="2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2015)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357298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649393"/>
              </p:ext>
            </p:extLst>
          </p:nvPr>
        </p:nvGraphicFramePr>
        <p:xfrm>
          <a:off x="251520" y="1643040"/>
          <a:ext cx="8640960" cy="4857793"/>
        </p:xfrm>
        <a:graphic>
          <a:graphicData uri="http://schemas.openxmlformats.org/drawingml/2006/table">
            <a:tbl>
              <a:tblPr/>
              <a:tblGrid>
                <a:gridCol w="4137315"/>
                <a:gridCol w="1292912"/>
                <a:gridCol w="1422205"/>
                <a:gridCol w="1788528"/>
              </a:tblGrid>
              <a:tr h="27131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BİRİMİ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T.C.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K.C.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Rektörlük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Genel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Sekreterlik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Fen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Fakültesi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İletişim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Fakültesi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Ziraat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Fakültesi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İktisadi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İdari Bilimler Fakültesi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Merkez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Müdürlükleri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Beden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Eğitimi ve Spor Y.O.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Konservatuar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Y.O.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Meslek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Y.O.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Destek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Hizmetleri Dairesi Bşk.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Öğrenci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İşleri Dairesi Bşk.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Sağlık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Kültür ve Spor Dairesi Bşk.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41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43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Kütüphane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Dokum. Dairesi Bşk.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1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Yapı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İşleri Dairesi Bşk.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</a:t>
                      </a:r>
                      <a:endParaRPr lang="tr-T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678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129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136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051720" y="2518971"/>
            <a:ext cx="49685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İLGİNİZE </a:t>
            </a:r>
            <a:r>
              <a:rPr lang="tr-TR" sz="44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TEŞEKKÜR ERDERİZ…</a:t>
            </a:r>
            <a:endParaRPr lang="tr-TR" sz="4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286000" y="483913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000" b="1" dirty="0">
                <a:latin typeface="Calibri" pitchFamily="34" charset="0"/>
                <a:cs typeface="Times New Roman" pitchFamily="18" charset="0"/>
              </a:rPr>
              <a:t>b</a:t>
            </a:r>
            <a:r>
              <a:rPr lang="tr-TR" sz="2000" b="1" dirty="0" smtClean="0">
                <a:latin typeface="Calibri" pitchFamily="34" charset="0"/>
                <a:cs typeface="Times New Roman" pitchFamily="18" charset="0"/>
              </a:rPr>
              <a:t>ilgi.personel@manas.edu.kg</a:t>
            </a:r>
            <a:r>
              <a:rPr lang="tr-TR" sz="20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tr-TR" sz="2000" b="1" dirty="0">
                <a:latin typeface="Calibri" pitchFamily="34" charset="0"/>
                <a:cs typeface="Times New Roman" pitchFamily="18" charset="0"/>
              </a:rPr>
            </a:br>
            <a:r>
              <a:rPr lang="tr-TR" sz="2000" b="1" dirty="0">
                <a:latin typeface="Calibri" pitchFamily="34" charset="0"/>
                <a:cs typeface="Times New Roman" pitchFamily="18" charset="0"/>
              </a:rPr>
              <a:t>www.manas.edu.kg</a:t>
            </a:r>
            <a:endParaRPr lang="tr-TR" sz="2000" b="1" dirty="0">
              <a:latin typeface="Calibri" pitchFamily="34" charset="0"/>
            </a:endParaRPr>
          </a:p>
        </p:txBody>
      </p:sp>
      <p:sp>
        <p:nvSpPr>
          <p:cNvPr id="9" name="3 Dikdörtgen"/>
          <p:cNvSpPr/>
          <p:nvPr/>
        </p:nvSpPr>
        <p:spPr>
          <a:xfrm>
            <a:off x="0" y="1357298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47564" y="338501"/>
            <a:ext cx="7848872" cy="7862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tr-TR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PERSONEL DAİRESİ BAŞKANLIĞI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8384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GÜNDEM</a:t>
            </a:r>
            <a:endParaRPr lang="tr-TR" sz="4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56792"/>
            <a:ext cx="8215370" cy="48726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Genel </a:t>
            </a:r>
            <a:r>
              <a:rPr lang="tr-TR" sz="2400" dirty="0" smtClean="0">
                <a:latin typeface="Calibri" panose="020F0502020204030204" pitchFamily="34" charset="0"/>
              </a:rPr>
              <a:t>konularda </a:t>
            </a:r>
            <a:r>
              <a:rPr lang="tr-TR" sz="2400" dirty="0">
                <a:latin typeface="Calibri" panose="020F0502020204030204" pitchFamily="34" charset="0"/>
              </a:rPr>
              <a:t>b</a:t>
            </a:r>
            <a:r>
              <a:rPr lang="tr-TR" sz="2400" dirty="0" smtClean="0">
                <a:latin typeface="Calibri" panose="020F0502020204030204" pitchFamily="34" charset="0"/>
              </a:rPr>
              <a:t>ilgi verilmesi</a:t>
            </a:r>
            <a:r>
              <a:rPr lang="tr-TR" sz="2400" dirty="0" smtClean="0">
                <a:latin typeface="Calibri" panose="020F0502020204030204" pitchFamily="34" charset="0"/>
              </a:rPr>
              <a:t>,</a:t>
            </a:r>
          </a:p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Kalite politikası,</a:t>
            </a:r>
          </a:p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Kalite hedefleri,</a:t>
            </a:r>
          </a:p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Düzeltici faaliyetler,</a:t>
            </a:r>
          </a:p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Önleyici faaliyetler,</a:t>
            </a:r>
          </a:p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Hizmet alan şikayetleri,</a:t>
            </a:r>
          </a:p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Bir önceki toplantıda alınan kararlar,</a:t>
            </a:r>
          </a:p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Anketler,</a:t>
            </a:r>
          </a:p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2014-2015 </a:t>
            </a:r>
            <a:r>
              <a:rPr lang="tr-TR" sz="2400" dirty="0" smtClean="0">
                <a:latin typeface="Calibri" panose="020F0502020204030204" pitchFamily="34" charset="0"/>
              </a:rPr>
              <a:t>e</a:t>
            </a:r>
            <a:r>
              <a:rPr lang="tr-TR" sz="2400" dirty="0" smtClean="0">
                <a:latin typeface="Calibri" panose="020F0502020204030204" pitchFamily="34" charset="0"/>
              </a:rPr>
              <a:t>ğitim-öğretim yılı Bahar </a:t>
            </a:r>
            <a:r>
              <a:rPr lang="tr-TR" sz="2400" dirty="0" smtClean="0">
                <a:latin typeface="Calibri" panose="020F0502020204030204" pitchFamily="34" charset="0"/>
              </a:rPr>
              <a:t>Döneminde yapılan </a:t>
            </a:r>
            <a:r>
              <a:rPr lang="tr-TR" sz="2400" dirty="0" smtClean="0">
                <a:latin typeface="Calibri" panose="020F0502020204030204" pitchFamily="34" charset="0"/>
              </a:rPr>
              <a:t>çalışmalar ve 2015-2016 eğitim-öğretim yılı Güz Dönemi çalışma planları,</a:t>
            </a:r>
            <a:endParaRPr lang="tr-TR" sz="2400" dirty="0" smtClean="0">
              <a:latin typeface="Calibri" panose="020F0502020204030204" pitchFamily="34" charset="0"/>
            </a:endParaRPr>
          </a:p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2014-2015 Eğitim-Öğretim yılı </a:t>
            </a:r>
            <a:r>
              <a:rPr lang="tr-TR" sz="2400" dirty="0" smtClean="0">
                <a:latin typeface="Calibri" panose="020F0502020204030204" pitchFamily="34" charset="0"/>
              </a:rPr>
              <a:t>yaz dönemi çalışma </a:t>
            </a:r>
            <a:r>
              <a:rPr lang="tr-TR" sz="2400" dirty="0" smtClean="0">
                <a:latin typeface="Calibri" panose="020F0502020204030204" pitchFamily="34" charset="0"/>
              </a:rPr>
              <a:t>planı,</a:t>
            </a:r>
          </a:p>
          <a:p>
            <a:pPr marL="360000" indent="-252000" algn="just">
              <a:lnSpc>
                <a:spcPct val="110000"/>
              </a:lnSpc>
              <a:spcBef>
                <a:spcPts val="8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Dilek ve temenniler.</a:t>
            </a:r>
            <a:endParaRPr lang="tr-TR" sz="2400" dirty="0">
              <a:latin typeface="Calibri" panose="020F0502020204030204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195378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7664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KALİTE POLİTİKASI</a:t>
            </a:r>
            <a:endParaRPr lang="tr-TR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56792"/>
            <a:ext cx="8215370" cy="48726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>
              <a:buNone/>
            </a:pPr>
            <a:endParaRPr lang="tr-TR" sz="2400" b="1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tr-TR" sz="2800" b="1" dirty="0" smtClean="0">
                <a:latin typeface="Calibri" panose="020F0502020204030204" pitchFamily="34" charset="0"/>
              </a:rPr>
              <a:t>Bilişim </a:t>
            </a:r>
            <a:r>
              <a:rPr lang="tr-TR" sz="2800" b="1" dirty="0">
                <a:latin typeface="Calibri" panose="020F0502020204030204" pitchFamily="34" charset="0"/>
              </a:rPr>
              <a:t>teknolojilerini etkin ve verimli kullanarak;</a:t>
            </a:r>
            <a:endParaRPr lang="tr-TR" sz="2800" dirty="0">
              <a:latin typeface="Calibri" panose="020F0502020204030204" pitchFamily="34" charset="0"/>
            </a:endParaRPr>
          </a:p>
          <a:p>
            <a:pPr algn="just"/>
            <a:r>
              <a:rPr lang="tr-TR" sz="2800" dirty="0" smtClean="0">
                <a:latin typeface="Calibri" panose="020F0502020204030204" pitchFamily="34" charset="0"/>
              </a:rPr>
              <a:t>“Geleceğe</a:t>
            </a:r>
            <a:r>
              <a:rPr lang="tr-TR" sz="2800" dirty="0">
                <a:latin typeface="Calibri" panose="020F0502020204030204" pitchFamily="34" charset="0"/>
              </a:rPr>
              <a:t>… En İyiye…” ulaşmamızda ‘insan’ faktörünü öne çıkaran </a:t>
            </a:r>
            <a:r>
              <a:rPr lang="tr-TR" sz="2800" dirty="0" smtClean="0">
                <a:latin typeface="Calibri" panose="020F0502020204030204" pitchFamily="34" charset="0"/>
              </a:rPr>
              <a:t>bir yaklaşımla yaşanan </a:t>
            </a:r>
            <a:r>
              <a:rPr lang="tr-TR" sz="2800" dirty="0">
                <a:latin typeface="Calibri" panose="020F0502020204030204" pitchFamily="34" charset="0"/>
              </a:rPr>
              <a:t>bu hızlı gelişme ve değişim sürecinde, çalışanlarımızın ihtiyaçlarının karşılanmasına önem vermek suretiyle personel ile ilişkileri geliştirici ve bütünleştirici çağdaş bir yönetim anlayışına </a:t>
            </a:r>
            <a:r>
              <a:rPr lang="tr-TR" sz="2800" dirty="0" smtClean="0">
                <a:latin typeface="Calibri" panose="020F0502020204030204" pitchFamily="34" charset="0"/>
              </a:rPr>
              <a:t>kavuşturmaktır. </a:t>
            </a:r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155622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4176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7664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KALİTE HEDEFLERİ</a:t>
            </a:r>
            <a:endParaRPr lang="tr-TR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22408"/>
            <a:ext cx="8215370" cy="48009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0000" indent="-360000" algn="just">
              <a:spcBef>
                <a:spcPts val="800"/>
              </a:spcBef>
            </a:pPr>
            <a:r>
              <a:rPr lang="tr-TR" sz="2800" dirty="0" smtClean="0">
                <a:latin typeface="Calibri" panose="020F0502020204030204" pitchFamily="34" charset="0"/>
              </a:rPr>
              <a:t>Üniversitemizin </a:t>
            </a:r>
            <a:r>
              <a:rPr lang="tr-TR" sz="2800" dirty="0">
                <a:latin typeface="Calibri" panose="020F0502020204030204" pitchFamily="34" charset="0"/>
              </a:rPr>
              <a:t>gelişmiş dünya üniversiteleri düzeyine ulaşmasında en önemli faktör olan insan kaynaklarını araştırmak,</a:t>
            </a:r>
          </a:p>
          <a:p>
            <a:pPr marL="360000" indent="-360000" algn="just">
              <a:spcBef>
                <a:spcPts val="800"/>
              </a:spcBef>
            </a:pPr>
            <a:r>
              <a:rPr lang="tr-TR" sz="2800" dirty="0">
                <a:latin typeface="Calibri" panose="020F0502020204030204" pitchFamily="34" charset="0"/>
              </a:rPr>
              <a:t>Bu anlayışı kurumumuzda hâkim kılmak,</a:t>
            </a:r>
          </a:p>
          <a:p>
            <a:pPr marL="360000" indent="-360000" algn="just">
              <a:spcBef>
                <a:spcPts val="800"/>
              </a:spcBef>
            </a:pPr>
            <a:r>
              <a:rPr lang="tr-TR" sz="2800" dirty="0">
                <a:latin typeface="Calibri" panose="020F0502020204030204" pitchFamily="34" charset="0"/>
              </a:rPr>
              <a:t>Personelimize ‘insan’ </a:t>
            </a:r>
            <a:r>
              <a:rPr lang="tr-TR" sz="2800" dirty="0" smtClean="0">
                <a:latin typeface="Calibri" panose="020F0502020204030204" pitchFamily="34" charset="0"/>
              </a:rPr>
              <a:t>merkezli, </a:t>
            </a:r>
            <a:r>
              <a:rPr lang="tr-TR" sz="2800" dirty="0">
                <a:latin typeface="Calibri" panose="020F0502020204030204" pitchFamily="34" charset="0"/>
              </a:rPr>
              <a:t>kaliteli ve etkin bir hizmet sunmak,</a:t>
            </a:r>
          </a:p>
          <a:p>
            <a:pPr marL="360000" indent="-360000" algn="just">
              <a:spcBef>
                <a:spcPts val="800"/>
              </a:spcBef>
            </a:pPr>
            <a:r>
              <a:rPr lang="tr-TR" sz="2800" dirty="0">
                <a:latin typeface="Calibri" panose="020F0502020204030204" pitchFamily="34" charset="0"/>
              </a:rPr>
              <a:t>Gelişmiş üniversitelerde uygulanan insan kaynakları teknolojilerindeki gelişmeleri takip etmek,</a:t>
            </a:r>
          </a:p>
          <a:p>
            <a:pPr marL="360000" indent="-360000" algn="just">
              <a:spcBef>
                <a:spcPts val="800"/>
              </a:spcBef>
            </a:pPr>
            <a:r>
              <a:rPr lang="tr-TR" sz="2800" dirty="0">
                <a:latin typeface="Calibri" panose="020F0502020204030204" pitchFamily="34" charset="0"/>
              </a:rPr>
              <a:t>Mevcut teknolojik alt yapımızı sürekli iyileştirerek geliştirmektir</a:t>
            </a:r>
            <a:r>
              <a:rPr lang="tr-TR" sz="2800" dirty="0" smtClean="0">
                <a:latin typeface="Calibri" panose="020F0502020204030204" pitchFamily="34" charset="0"/>
              </a:rPr>
              <a:t>.</a:t>
            </a:r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168874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8330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305800" cy="6944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2014-2015 EĞİTİM-ÖĞRETİM YILI </a:t>
            </a:r>
            <a:b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BAHAR</a:t>
            </a: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DÖNEMİNDE YAPILAN ÇALIŞMALAR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21122" y="1412776"/>
            <a:ext cx="8321578" cy="51594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0000" lvl="0" indent="-252000" algn="just">
              <a:spcBef>
                <a:spcPts val="1000"/>
              </a:spcBef>
            </a:pPr>
            <a:r>
              <a:rPr lang="tr-TR" sz="2800" dirty="0" smtClean="0">
                <a:latin typeface="Calibri" panose="020F0502020204030204" pitchFamily="34" charset="0"/>
              </a:rPr>
              <a:t>2015-2016 </a:t>
            </a:r>
            <a:r>
              <a:rPr lang="tr-TR" sz="2800" dirty="0" smtClean="0">
                <a:latin typeface="Calibri" panose="020F0502020204030204" pitchFamily="34" charset="0"/>
              </a:rPr>
              <a:t>eğitim-öğretim yılı için 2547 sayılı Kanun’un 39’uncu maddesi uyarınca </a:t>
            </a:r>
            <a:r>
              <a:rPr lang="tr-TR" sz="2800" dirty="0" smtClean="0">
                <a:latin typeface="Calibri" panose="020F0502020204030204" pitchFamily="34" charset="0"/>
              </a:rPr>
              <a:t>Üniversitemizde görev yapmakta olanlar ile aynı kanun uyarınca ilk defa görevlendirilecek olanların talep yazıları yazıldı.</a:t>
            </a:r>
          </a:p>
          <a:p>
            <a:pPr marL="360000" indent="-252000" algn="just">
              <a:spcBef>
                <a:spcPts val="1000"/>
              </a:spcBef>
            </a:pPr>
            <a:r>
              <a:rPr lang="tr-TR" sz="2800" dirty="0">
                <a:latin typeface="Calibri" panose="020F0502020204030204" pitchFamily="34" charset="0"/>
              </a:rPr>
              <a:t>Başkanlığımız Otomasyon Programında </a:t>
            </a:r>
            <a:r>
              <a:rPr lang="tr-TR" sz="2800" dirty="0" smtClean="0">
                <a:latin typeface="Calibri" panose="020F0502020204030204" pitchFamily="34" charset="0"/>
              </a:rPr>
              <a:t>Üniversitemiz mevzuatında yapılan değişikliklere uygun olarak güncellemeler yapıldı.</a:t>
            </a:r>
          </a:p>
          <a:p>
            <a:pPr marL="360000" lvl="0" indent="-252000" algn="just">
              <a:spcBef>
                <a:spcPts val="1000"/>
              </a:spcBef>
            </a:pPr>
            <a:r>
              <a:rPr lang="tr-TR" sz="2800" dirty="0">
                <a:latin typeface="Calibri" panose="020F0502020204030204" pitchFamily="34" charset="0"/>
              </a:rPr>
              <a:t>TSE ile yapılan işbirliği kapsamında TS EN ISO 9001 Kalite Yönetim Sistemine uygun olarak Başkanlığımıza ilişkin tüm dokümanlar </a:t>
            </a:r>
            <a:r>
              <a:rPr lang="tr-TR" sz="2800" dirty="0" smtClean="0">
                <a:latin typeface="Calibri" panose="020F0502020204030204" pitchFamily="34" charset="0"/>
              </a:rPr>
              <a:t>(görev tanımları, süreçler </a:t>
            </a:r>
            <a:r>
              <a:rPr lang="tr-TR" sz="2800" dirty="0">
                <a:latin typeface="Calibri" panose="020F0502020204030204" pitchFamily="34" charset="0"/>
              </a:rPr>
              <a:t>ve formlar) hazırlanarak Kalite Yönetim Temsilciliğine teslim edildi.</a:t>
            </a:r>
          </a:p>
          <a:p>
            <a:pPr marL="360000" indent="-252000" algn="just">
              <a:lnSpc>
                <a:spcPct val="110000"/>
              </a:lnSpc>
              <a:spcBef>
                <a:spcPts val="1000"/>
              </a:spcBef>
            </a:pPr>
            <a:endParaRPr lang="tr-TR" sz="2800" dirty="0">
              <a:latin typeface="Calibri" panose="020F0502020204030204" pitchFamily="34" charset="0"/>
            </a:endParaRPr>
          </a:p>
          <a:p>
            <a:pPr marL="360000" lvl="0" indent="-252000" algn="just">
              <a:lnSpc>
                <a:spcPct val="110000"/>
              </a:lnSpc>
              <a:spcBef>
                <a:spcPts val="1000"/>
              </a:spcBef>
            </a:pPr>
            <a:endParaRPr lang="tr-TR" sz="28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endParaRPr lang="tr-TR" sz="20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091590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305800" cy="6989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2014-2015 EĞİTİM-ÖĞRETİM YILI </a:t>
            </a:r>
            <a:b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BAHAR</a:t>
            </a: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DÖNEMİNDE YAPILAN ÇALIŞMALAR</a:t>
            </a:r>
            <a:endParaRPr lang="tr-TR" sz="2400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21122" y="1412776"/>
            <a:ext cx="8321578" cy="51594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0000" indent="-252000" algn="just">
              <a:spcBef>
                <a:spcPts val="1000"/>
              </a:spcBef>
            </a:pPr>
            <a:r>
              <a:rPr lang="tr-TR" sz="2800" dirty="0" smtClean="0">
                <a:latin typeface="Calibri" panose="020F0502020204030204" pitchFamily="34" charset="0"/>
              </a:rPr>
              <a:t>Personele </a:t>
            </a:r>
            <a:r>
              <a:rPr lang="tr-TR" sz="2800" dirty="0">
                <a:latin typeface="Calibri" panose="020F0502020204030204" pitchFamily="34" charset="0"/>
              </a:rPr>
              <a:t>ait günlük her türlü evrak akışı ile ilgili işlemler yapıldı ve bilgiler otomasyona girildi</a:t>
            </a:r>
            <a:r>
              <a:rPr lang="tr-TR" sz="2800" dirty="0" smtClean="0">
                <a:latin typeface="Calibri" panose="020F0502020204030204" pitchFamily="34" charset="0"/>
              </a:rPr>
              <a:t>.</a:t>
            </a:r>
          </a:p>
          <a:p>
            <a:pPr marL="360000" lvl="0" indent="-252000" algn="just">
              <a:spcBef>
                <a:spcPts val="1000"/>
              </a:spcBef>
            </a:pPr>
            <a:r>
              <a:rPr lang="tr-TR" sz="2800" dirty="0">
                <a:latin typeface="Calibri" panose="020F0502020204030204" pitchFamily="34" charset="0"/>
              </a:rPr>
              <a:t>İlgili aylarda yapılan görevlendirme, atama, terfi, işe başlama/ayrılma vb. </a:t>
            </a:r>
            <a:r>
              <a:rPr lang="tr-TR" sz="2800" dirty="0" smtClean="0">
                <a:latin typeface="Calibri" panose="020F0502020204030204" pitchFamily="34" charset="0"/>
              </a:rPr>
              <a:t>işlemler </a:t>
            </a:r>
            <a:r>
              <a:rPr lang="tr-TR" sz="2800" dirty="0">
                <a:latin typeface="Calibri" panose="020F0502020204030204" pitchFamily="34" charset="0"/>
              </a:rPr>
              <a:t>yapıldı ve bilgiler otomasyona girildi.</a:t>
            </a:r>
          </a:p>
          <a:p>
            <a:pPr marL="360000" lvl="0" indent="-252000" algn="just">
              <a:spcBef>
                <a:spcPts val="1000"/>
              </a:spcBef>
            </a:pPr>
            <a:r>
              <a:rPr lang="tr-TR" sz="2800" dirty="0">
                <a:latin typeface="Calibri" panose="020F0502020204030204" pitchFamily="34" charset="0"/>
              </a:rPr>
              <a:t>Aylık hizmet sözleşmeli olarak görevlendirilen personelin </a:t>
            </a:r>
            <a:r>
              <a:rPr lang="tr-TR" sz="2800" dirty="0" smtClean="0">
                <a:latin typeface="Calibri" panose="020F0502020204030204" pitchFamily="34" charset="0"/>
              </a:rPr>
              <a:t>sözleşme ve ödemelerine ilişkin işlemler yapıldı.</a:t>
            </a:r>
            <a:endParaRPr lang="tr-TR" sz="2800" dirty="0">
              <a:latin typeface="Calibri" panose="020F0502020204030204" pitchFamily="34" charset="0"/>
            </a:endParaRPr>
          </a:p>
          <a:p>
            <a:pPr marL="360000" lvl="0" indent="-252000" algn="just">
              <a:spcBef>
                <a:spcPts val="1000"/>
              </a:spcBef>
            </a:pPr>
            <a:r>
              <a:rPr lang="tr-TR" sz="2800" dirty="0">
                <a:latin typeface="Calibri" panose="020F0502020204030204" pitchFamily="34" charset="0"/>
              </a:rPr>
              <a:t>İlgili aylara ait personel maaşlarının hesaplanması yapıldı ve Strateji Geliştirme Dairesi Başkanlığının kayıtlarına aktarıldı</a:t>
            </a:r>
            <a:r>
              <a:rPr lang="tr-TR" sz="2800" dirty="0" smtClean="0">
                <a:latin typeface="Calibri" panose="020F0502020204030204" pitchFamily="34" charset="0"/>
              </a:rPr>
              <a:t>.</a:t>
            </a:r>
            <a:endParaRPr lang="tr-TR" sz="2800" dirty="0">
              <a:latin typeface="Calibri" panose="020F0502020204030204" pitchFamily="34" charset="0"/>
            </a:endParaRPr>
          </a:p>
          <a:p>
            <a:pPr lvl="0" algn="just"/>
            <a:endParaRPr lang="tr-TR" sz="2600" dirty="0" smtClean="0">
              <a:latin typeface="Calibri" panose="020F0502020204030204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1091590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553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88640"/>
            <a:ext cx="8643998" cy="8640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2015-2016 </a:t>
            </a: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EĞİTİM-ÖĞRETİM YILI </a:t>
            </a:r>
            <a:b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GÜZ</a:t>
            </a: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DÖNEMİ ÇALIŞMA PLANI</a:t>
            </a:r>
            <a:endParaRPr lang="tr-TR" sz="2400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0" y="1190200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556792"/>
            <a:ext cx="8643998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82296" lvl="0" indent="0">
              <a:buNone/>
            </a:pPr>
            <a:endParaRPr lang="tr-TR" sz="2000" b="1" u="sng" dirty="0" smtClean="0">
              <a:latin typeface="Calibri" panose="020F0502020204030204" pitchFamily="34" charset="0"/>
            </a:endParaRPr>
          </a:p>
          <a:p>
            <a:pPr marL="360000" indent="-252000" algn="just">
              <a:lnSpc>
                <a:spcPct val="120000"/>
              </a:lnSpc>
              <a:spcBef>
                <a:spcPts val="1000"/>
              </a:spcBef>
            </a:pPr>
            <a:r>
              <a:rPr lang="tr-TR" sz="10400" dirty="0" smtClean="0">
                <a:latin typeface="Calibri" panose="020F0502020204030204" pitchFamily="34" charset="0"/>
              </a:rPr>
              <a:t>Akademik birimlerin uygun görülen talepleri doğrultusunda 2015-2016 </a:t>
            </a:r>
            <a:r>
              <a:rPr lang="tr-TR" sz="10400" dirty="0">
                <a:latin typeface="Calibri" panose="020F0502020204030204" pitchFamily="34" charset="0"/>
              </a:rPr>
              <a:t>eğitim-öğretim </a:t>
            </a:r>
            <a:r>
              <a:rPr lang="tr-TR" sz="10400" dirty="0" smtClean="0">
                <a:latin typeface="Calibri" panose="020F0502020204030204" pitchFamily="34" charset="0"/>
              </a:rPr>
              <a:t>yılı Güz Döneminde görev yapacak olan tam zamanlı/kısmi zamanlı öğretim elemanlarının görevlendirme</a:t>
            </a:r>
            <a:r>
              <a:rPr lang="tr-TR" sz="10400" dirty="0" smtClean="0">
                <a:latin typeface="Calibri" panose="020F0502020204030204" pitchFamily="34" charset="0"/>
              </a:rPr>
              <a:t> işlemlerinin yapılması</a:t>
            </a:r>
            <a:r>
              <a:rPr lang="tr-TR" sz="10400" dirty="0" smtClean="0">
                <a:latin typeface="Calibri" panose="020F0502020204030204" pitchFamily="34" charset="0"/>
              </a:rPr>
              <a:t>,</a:t>
            </a:r>
            <a:endParaRPr lang="tr-TR" sz="10400" dirty="0">
              <a:latin typeface="Calibri" panose="020F0502020204030204" pitchFamily="34" charset="0"/>
            </a:endParaRPr>
          </a:p>
          <a:p>
            <a:pPr marL="360000" indent="-252000" algn="just">
              <a:lnSpc>
                <a:spcPct val="120000"/>
              </a:lnSpc>
              <a:spcBef>
                <a:spcPts val="1000"/>
              </a:spcBef>
            </a:pPr>
            <a:r>
              <a:rPr lang="tr-TR" sz="10400" dirty="0">
                <a:latin typeface="Calibri" panose="020F0502020204030204" pitchFamily="34" charset="0"/>
              </a:rPr>
              <a:t>Yükseköğretim Kanunu’nun 39’uncu maddesi uyarınca </a:t>
            </a:r>
            <a:r>
              <a:rPr lang="tr-TR" sz="10400" dirty="0" smtClean="0">
                <a:latin typeface="Calibri" panose="020F0502020204030204" pitchFamily="34" charset="0"/>
              </a:rPr>
              <a:t>ilk defa görevlendirilecek olanların geliş işlemlerinin yapılması,</a:t>
            </a:r>
            <a:endParaRPr lang="tr-TR" sz="10400" dirty="0">
              <a:latin typeface="Calibri" panose="020F0502020204030204" pitchFamily="34" charset="0"/>
            </a:endParaRPr>
          </a:p>
          <a:p>
            <a:pPr marL="360000" indent="-252000" algn="just">
              <a:lnSpc>
                <a:spcPct val="120000"/>
              </a:lnSpc>
              <a:spcBef>
                <a:spcPts val="1000"/>
              </a:spcBef>
            </a:pPr>
            <a:r>
              <a:rPr lang="tr-TR" sz="10400" dirty="0" smtClean="0">
                <a:latin typeface="Calibri" panose="020F0502020204030204" pitchFamily="34" charset="0"/>
              </a:rPr>
              <a:t>Başkanlığımız </a:t>
            </a:r>
            <a:r>
              <a:rPr lang="tr-TR" sz="10400" dirty="0">
                <a:latin typeface="Calibri" panose="020F0502020204030204" pitchFamily="34" charset="0"/>
              </a:rPr>
              <a:t>web alanı ile Üniversitemiz e-Mevzuatının periyodik </a:t>
            </a:r>
            <a:r>
              <a:rPr lang="tr-TR" sz="10400" dirty="0" smtClean="0">
                <a:latin typeface="Calibri" panose="020F0502020204030204" pitchFamily="34" charset="0"/>
              </a:rPr>
              <a:t>olarak güncellenmesi,</a:t>
            </a:r>
          </a:p>
          <a:p>
            <a:pPr marL="360000" indent="-252000" algn="just">
              <a:lnSpc>
                <a:spcPct val="120000"/>
              </a:lnSpc>
              <a:spcBef>
                <a:spcPts val="1000"/>
              </a:spcBef>
            </a:pPr>
            <a:r>
              <a:rPr lang="tr-TR" sz="10400" dirty="0">
                <a:latin typeface="Calibri" panose="020F0502020204030204" pitchFamily="34" charset="0"/>
              </a:rPr>
              <a:t>Personele ait günlük her türlü evrak akışı ile ilgili </a:t>
            </a:r>
            <a:r>
              <a:rPr lang="tr-TR" sz="10400" dirty="0" smtClean="0">
                <a:latin typeface="Calibri" panose="020F0502020204030204" pitchFamily="34" charset="0"/>
              </a:rPr>
              <a:t>iş ve işlemlerin aksatılmadan yürütülmesi.</a:t>
            </a:r>
            <a:endParaRPr lang="tr-TR" sz="10400" dirty="0">
              <a:latin typeface="Calibri" panose="020F0502020204030204" pitchFamily="34" charset="0"/>
            </a:endParaRPr>
          </a:p>
          <a:p>
            <a:pPr marL="360000" indent="-252000" algn="just">
              <a:lnSpc>
                <a:spcPct val="120000"/>
              </a:lnSpc>
              <a:spcBef>
                <a:spcPts val="1000"/>
              </a:spcBef>
            </a:pPr>
            <a:endParaRPr lang="tr-TR" sz="6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88640"/>
            <a:ext cx="8358246" cy="9361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TS EN ISO 9001 KALİTE YÖNETİM SİSTEMİNE </a:t>
            </a:r>
            <a:b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İLİŞKİN YAPILAN ÇALIŞMALAR</a:t>
            </a:r>
            <a:endParaRPr lang="tr-TR" sz="2400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0" y="1269712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21122" y="1628800"/>
            <a:ext cx="8321578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just">
              <a:spcBef>
                <a:spcPts val="1000"/>
              </a:spcBef>
              <a:buNone/>
            </a:pPr>
            <a:r>
              <a:rPr lang="tr-TR" sz="2800" b="1" dirty="0" smtClean="0">
                <a:latin typeface="Calibri" panose="020F0502020204030204" pitchFamily="34" charset="0"/>
              </a:rPr>
              <a:t>TS </a:t>
            </a:r>
            <a:r>
              <a:rPr lang="tr-TR" sz="2800" b="1" dirty="0">
                <a:latin typeface="Calibri" panose="020F0502020204030204" pitchFamily="34" charset="0"/>
              </a:rPr>
              <a:t>EN ISO 9001 Kalite Yönetim </a:t>
            </a:r>
            <a:r>
              <a:rPr lang="tr-TR" sz="2800" b="1" dirty="0" smtClean="0">
                <a:latin typeface="Calibri" panose="020F0502020204030204" pitchFamily="34" charset="0"/>
              </a:rPr>
              <a:t>Sistemi kapsamında;</a:t>
            </a:r>
          </a:p>
          <a:p>
            <a:pPr algn="just">
              <a:spcBef>
                <a:spcPts val="1000"/>
              </a:spcBef>
            </a:pPr>
            <a:r>
              <a:rPr lang="tr-TR" sz="2800" dirty="0" smtClean="0">
                <a:latin typeface="Calibri" panose="020F0502020204030204" pitchFamily="34" charset="0"/>
              </a:rPr>
              <a:t>Süreçlere ilişkin dokümanlar hazırlandı,</a:t>
            </a:r>
          </a:p>
          <a:p>
            <a:pPr algn="just">
              <a:spcBef>
                <a:spcPts val="1000"/>
              </a:spcBef>
            </a:pPr>
            <a:r>
              <a:rPr lang="tr-TR" sz="2800" dirty="0" smtClean="0">
                <a:latin typeface="Calibri" panose="020F0502020204030204" pitchFamily="34" charset="0"/>
              </a:rPr>
              <a:t>Çalışanların Görev Tanımları yapıldı,</a:t>
            </a:r>
          </a:p>
          <a:p>
            <a:pPr algn="just">
              <a:spcBef>
                <a:spcPts val="1000"/>
              </a:spcBef>
            </a:pPr>
            <a:r>
              <a:rPr lang="tr-TR" sz="2800" dirty="0" smtClean="0">
                <a:latin typeface="Calibri" panose="020F0502020204030204" pitchFamily="34" charset="0"/>
              </a:rPr>
              <a:t>Başkanlığımızda kullanılan Formlar </a:t>
            </a:r>
            <a:r>
              <a:rPr lang="tr-TR" sz="2800" dirty="0">
                <a:latin typeface="Calibri" panose="020F0502020204030204" pitchFamily="34" charset="0"/>
              </a:rPr>
              <a:t>TS EN ISO 9001 </a:t>
            </a:r>
            <a:r>
              <a:rPr lang="tr-TR" sz="2800" dirty="0" smtClean="0">
                <a:latin typeface="Calibri" panose="020F0502020204030204" pitchFamily="34" charset="0"/>
              </a:rPr>
              <a:t>standartlarına göre yeniden düzenlendi</a:t>
            </a:r>
            <a:r>
              <a:rPr lang="tr-TR" sz="28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spcBef>
                <a:spcPts val="1000"/>
              </a:spcBef>
            </a:pPr>
            <a:r>
              <a:rPr lang="tr-TR" sz="2800" dirty="0" smtClean="0">
                <a:latin typeface="Calibri" panose="020F0502020204030204" pitchFamily="34" charset="0"/>
              </a:rPr>
              <a:t>TS </a:t>
            </a:r>
            <a:r>
              <a:rPr lang="tr-TR" sz="2800" dirty="0">
                <a:latin typeface="Calibri" panose="020F0502020204030204" pitchFamily="34" charset="0"/>
              </a:rPr>
              <a:t>EN ISO 9001:2008 Kalite Yönetim Sistemi belgelendirme </a:t>
            </a:r>
            <a:r>
              <a:rPr lang="tr-TR" sz="2800" dirty="0" smtClean="0">
                <a:latin typeface="Calibri" panose="020F0502020204030204" pitchFamily="34" charset="0"/>
              </a:rPr>
              <a:t>kapsamında </a:t>
            </a:r>
            <a:r>
              <a:rPr lang="tr-TR" sz="2800" dirty="0">
                <a:latin typeface="Calibri" panose="020F0502020204030204" pitchFamily="34" charset="0"/>
              </a:rPr>
              <a:t>23-27 Şubat 2015 tarihleri arasında Türk Standartları Enstitüsünden gelen Tetkik Heyeti tarafından Başkanlığımızın tetkiki yapıldı.</a:t>
            </a:r>
            <a:endParaRPr lang="tr-TR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88640"/>
            <a:ext cx="8358246" cy="864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latin typeface="Calibri" panose="020F0502020204030204" pitchFamily="34" charset="0"/>
                <a:cs typeface="Times New Roman" pitchFamily="18" charset="0"/>
              </a:rPr>
              <a:t>2014-2015 EĞİTİM-ÖĞRETİM YILI YAZ ÇALIŞMA PLANI</a:t>
            </a:r>
            <a:endParaRPr lang="tr-TR" sz="2400" b="1" dirty="0">
              <a:effectLst/>
              <a:latin typeface="Calibri" panose="020F0502020204030204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0" y="1203452"/>
            <a:ext cx="9144000" cy="1428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21122" y="1496280"/>
            <a:ext cx="8321578" cy="5029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0000" lvl="0" indent="-360000">
              <a:lnSpc>
                <a:spcPct val="120000"/>
              </a:lnSpc>
              <a:spcBef>
                <a:spcPts val="10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Her </a:t>
            </a:r>
            <a:r>
              <a:rPr lang="tr-TR" sz="2400" dirty="0">
                <a:latin typeface="Calibri" panose="020F0502020204030204" pitchFamily="34" charset="0"/>
              </a:rPr>
              <a:t>türlü evrak akışının aksatılmadan yerine getirilmesi,</a:t>
            </a:r>
          </a:p>
          <a:p>
            <a:pPr marL="360000" indent="-360000">
              <a:lnSpc>
                <a:spcPct val="120000"/>
              </a:lnSpc>
              <a:spcBef>
                <a:spcPts val="1000"/>
              </a:spcBef>
            </a:pPr>
            <a:r>
              <a:rPr lang="tr-TR" sz="2400" dirty="0">
                <a:latin typeface="Calibri" panose="020F0502020204030204" pitchFamily="34" charset="0"/>
              </a:rPr>
              <a:t>Kendi isteği ile ya da birimlerden gelen görüş ve talepler üzerine Yönetim Kurulu ve/veya Senato Kararları uyarınca görevinden ayrılacak </a:t>
            </a:r>
            <a:r>
              <a:rPr lang="tr-TR" sz="2400" dirty="0" smtClean="0">
                <a:latin typeface="Calibri" panose="020F0502020204030204" pitchFamily="34" charset="0"/>
              </a:rPr>
              <a:t>personelin ilişik kesme işlemlerinin yapılması,</a:t>
            </a:r>
          </a:p>
          <a:p>
            <a:pPr marL="360000" lvl="0" indent="-360000">
              <a:lnSpc>
                <a:spcPct val="120000"/>
              </a:lnSpc>
              <a:spcBef>
                <a:spcPts val="10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2015-2016 </a:t>
            </a:r>
            <a:r>
              <a:rPr lang="tr-TR" sz="2400" dirty="0">
                <a:latin typeface="Calibri" panose="020F0502020204030204" pitchFamily="34" charset="0"/>
              </a:rPr>
              <a:t>eğitim-öğretim yılı için 2547 sayılı Kanun’un 39’uncu maddesi uyarınca </a:t>
            </a:r>
            <a:r>
              <a:rPr lang="tr-TR" sz="2400" dirty="0" smtClean="0">
                <a:latin typeface="Calibri" panose="020F0502020204030204" pitchFamily="34" charset="0"/>
              </a:rPr>
              <a:t>ilk defa görevlendirilenler </a:t>
            </a:r>
            <a:r>
              <a:rPr lang="tr-TR" sz="2400" dirty="0">
                <a:latin typeface="Calibri" panose="020F0502020204030204" pitchFamily="34" charset="0"/>
              </a:rPr>
              <a:t>ile açıktan ataması yapılan Türkiye Cumhuriyeti ve diğer ülke vatandaşlarının ilk geliş işlemlerinin yapılması,</a:t>
            </a:r>
          </a:p>
          <a:p>
            <a:pPr marL="360000" lvl="0" indent="-360000">
              <a:lnSpc>
                <a:spcPct val="120000"/>
              </a:lnSpc>
              <a:spcBef>
                <a:spcPts val="1000"/>
              </a:spcBef>
            </a:pPr>
            <a:r>
              <a:rPr lang="tr-TR" sz="2400" dirty="0">
                <a:latin typeface="Calibri" panose="020F0502020204030204" pitchFamily="34" charset="0"/>
              </a:rPr>
              <a:t>2015-2016 eğitim-öğretim yılı için YÖKSİS Entegrasyonu kapsamında Üniversitemiz öğretim elemanlarının sistemdeki bilgilerinin güncellenmesi</a:t>
            </a:r>
            <a:r>
              <a:rPr lang="tr-TR" sz="2400" dirty="0" smtClean="0">
                <a:latin typeface="Calibri" panose="020F0502020204030204" pitchFamily="34" charset="0"/>
              </a:rPr>
              <a:t>,</a:t>
            </a:r>
          </a:p>
          <a:p>
            <a:pPr marL="360000" lvl="0" indent="-360000">
              <a:lnSpc>
                <a:spcPct val="120000"/>
              </a:lnSpc>
              <a:spcBef>
                <a:spcPts val="1000"/>
              </a:spcBef>
            </a:pPr>
            <a:r>
              <a:rPr lang="tr-TR" sz="2400" dirty="0" smtClean="0">
                <a:latin typeface="Calibri" panose="020F0502020204030204" pitchFamily="34" charset="0"/>
              </a:rPr>
              <a:t>Yeni </a:t>
            </a:r>
            <a:r>
              <a:rPr lang="tr-TR" sz="2400" dirty="0">
                <a:latin typeface="Calibri" panose="020F0502020204030204" pitchFamily="34" charset="0"/>
              </a:rPr>
              <a:t>eğitim-öğretim yılı ile ilgili ihtiyaç duyulabilecek diğer konularda gerekli çalışmaların yapılması ve işlemlerin gerçekleştirilmesi.</a:t>
            </a:r>
          </a:p>
        </p:txBody>
      </p:sp>
    </p:spTree>
    <p:extLst>
      <p:ext uri="{BB962C8B-B14F-4D97-AF65-F5344CB8AC3E}">
        <p14:creationId xmlns:p14="http://schemas.microsoft.com/office/powerpoint/2010/main" val="21511871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4412</TotalTime>
  <Words>1021</Words>
  <Application>Microsoft Office PowerPoint</Application>
  <PresentationFormat>Ekran Gösterisi (4:3)</PresentationFormat>
  <Paragraphs>413</Paragraphs>
  <Slides>14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Gill Sans MT</vt:lpstr>
      <vt:lpstr>Times New Roman</vt:lpstr>
      <vt:lpstr>Verdana</vt:lpstr>
      <vt:lpstr>Wingdings 2</vt:lpstr>
      <vt:lpstr>Gündönümü</vt:lpstr>
      <vt:lpstr>KIRGIZİSTAN-TÜRKİYE MANAS ÜNİVERSİTESİ PERSONEL DAİRESİ BAŞKANLIĞI</vt:lpstr>
      <vt:lpstr>GÜNDEM</vt:lpstr>
      <vt:lpstr>KALİTE POLİTİKASI</vt:lpstr>
      <vt:lpstr>KALİTE HEDEFLERİ</vt:lpstr>
      <vt:lpstr>2014-2015 EĞİTİM-ÖĞRETİM YILI  BAHAR DÖNEMİNDE YAPILAN ÇALIŞMALAR</vt:lpstr>
      <vt:lpstr>2014-2015 EĞİTİM-ÖĞRETİM YILI  BAHAR DÖNEMİNDE YAPILAN ÇALIŞMALAR</vt:lpstr>
      <vt:lpstr>2015-2016 EĞİTİM-ÖĞRETİM YILI  GÜZ DÖNEMİ ÇALIŞMA PLANI</vt:lpstr>
      <vt:lpstr>TS EN ISO 9001 KALİTE YÖNETİM SİSTEMİNE  İLİŞKİN YAPILAN ÇALIŞMALAR</vt:lpstr>
      <vt:lpstr>2014-2015 EĞİTİM-ÖĞRETİM YILI YAZ ÇALIŞMA PLANI</vt:lpstr>
      <vt:lpstr>PowerPoint Sunusu</vt:lpstr>
      <vt:lpstr>PowerPoint Sunusu</vt:lpstr>
      <vt:lpstr>PowerPoint Sunusu</vt:lpstr>
      <vt:lpstr>2014-2015 Eğitim-Öğretim Yılı Güz Dönemi  Aylık Sözleşme ile Görevlendirilen Personel Dağılımı (Mayıs 2015)</vt:lpstr>
      <vt:lpstr>PowerPoint Sunusu</vt:lpstr>
    </vt:vector>
  </TitlesOfParts>
  <Company>ktmu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Hoş geldiniz!</dc:title>
  <dc:creator>Ayshegul</dc:creator>
  <cp:lastModifiedBy>Baskapan</cp:lastModifiedBy>
  <cp:revision>416</cp:revision>
  <cp:lastPrinted>2014-06-26T03:48:00Z</cp:lastPrinted>
  <dcterms:created xsi:type="dcterms:W3CDTF">2011-06-10T09:31:45Z</dcterms:created>
  <dcterms:modified xsi:type="dcterms:W3CDTF">2015-05-28T14:04:44Z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131927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D6.2.12</vt:lpwstr>
  </property>
  <property fmtid="{D5CDD505-2E9C-101B-9397-08002B2CF9AE}" name="_TemplateID" pid="5">
    <vt:lpwstr>TC062562941055</vt:lpwstr>
  </property>
</Properties>
</file>