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2" r:id="rId4"/>
    <p:sldId id="261" r:id="rId5"/>
    <p:sldId id="262" r:id="rId6"/>
    <p:sldId id="273" r:id="rId7"/>
    <p:sldId id="278" r:id="rId8"/>
    <p:sldId id="263" r:id="rId9"/>
    <p:sldId id="264" r:id="rId10"/>
    <p:sldId id="274" r:id="rId11"/>
    <p:sldId id="277" r:id="rId12"/>
    <p:sldId id="275" r:id="rId13"/>
    <p:sldId id="279" r:id="rId14"/>
    <p:sldId id="267" r:id="rId15"/>
  </p:sldIdLst>
  <p:sldSz cx="9144000" cy="6858000" type="screen4x3"/>
  <p:notesSz cx="6761163" cy="9942513"/>
  <p:custDataLst>
    <p:tags r:id="rId17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66"/>
    <a:srgbClr val="FF505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76" d="100"/>
          <a:sy n="76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39"/>
  <c:chart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Sayfa1!$A$2:$A$6</c:f>
              <c:strCache>
                <c:ptCount val="5"/>
                <c:pt idx="0">
                  <c:v>Personel Giderleri</c:v>
                </c:pt>
                <c:pt idx="1">
                  <c:v>Sos.Güv.Prim Giderleri</c:v>
                </c:pt>
                <c:pt idx="2">
                  <c:v>Mal ve Hizmet Alımları</c:v>
                </c:pt>
                <c:pt idx="3">
                  <c:v>Cari Transferler</c:v>
                </c:pt>
                <c:pt idx="4">
                  <c:v>Sermaye Giderleri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25.68</c:v>
                </c:pt>
                <c:pt idx="1">
                  <c:v>26.91</c:v>
                </c:pt>
                <c:pt idx="2">
                  <c:v>15.2</c:v>
                </c:pt>
                <c:pt idx="3">
                  <c:v>19.39</c:v>
                </c:pt>
                <c:pt idx="4">
                  <c:v>9.17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balanced" dir="t"/>
            </a:scene3d>
            <a:sp3d prstMaterial="matte">
              <a:bevelT w="165100" prst="coolSlant"/>
              <a:bevelB w="165100" prst="coolSlant"/>
            </a:sp3d>
          </c:spPr>
          <c:dLbls>
            <c:showVal val="1"/>
          </c:dLbls>
          <c:cat>
            <c:strRef>
              <c:f>Sayfa1!$A$2:$A$6</c:f>
              <c:strCache>
                <c:ptCount val="5"/>
                <c:pt idx="0">
                  <c:v>Personel Giderleri</c:v>
                </c:pt>
                <c:pt idx="1">
                  <c:v>Sos.Güv.Prim Giderleri</c:v>
                </c:pt>
                <c:pt idx="2">
                  <c:v>Mal ve Hizmet Alımları</c:v>
                </c:pt>
                <c:pt idx="3">
                  <c:v>Cari Transferler</c:v>
                </c:pt>
                <c:pt idx="4">
                  <c:v>Sermaye Giderleri</c:v>
                </c:pt>
              </c:strCache>
            </c:strRef>
          </c:cat>
          <c:val>
            <c:numRef>
              <c:f>Sayfa1!$C$2:$C$6</c:f>
              <c:numCache>
                <c:formatCode>General</c:formatCode>
                <c:ptCount val="5"/>
                <c:pt idx="0">
                  <c:v>24.38</c:v>
                </c:pt>
                <c:pt idx="1">
                  <c:v>25.23</c:v>
                </c:pt>
                <c:pt idx="2">
                  <c:v>18.32</c:v>
                </c:pt>
                <c:pt idx="3">
                  <c:v>16.510000000000005</c:v>
                </c:pt>
                <c:pt idx="4">
                  <c:v>18.829999999999995</c:v>
                </c:pt>
              </c:numCache>
            </c:numRef>
          </c:val>
        </c:ser>
        <c:dLbls/>
        <c:gapWidth val="45"/>
        <c:overlap val="-1"/>
        <c:axId val="199671808"/>
        <c:axId val="199673344"/>
      </c:barChart>
      <c:catAx>
        <c:axId val="199671808"/>
        <c:scaling>
          <c:orientation val="minMax"/>
        </c:scaling>
        <c:axPos val="b"/>
        <c:tickLblPos val="nextTo"/>
        <c:txPr>
          <a:bodyPr anchor="ctr" anchorCtr="0"/>
          <a:lstStyle/>
          <a:p>
            <a:pPr>
              <a:defRPr sz="1600"/>
            </a:pPr>
            <a:endParaRPr lang="tr-TR"/>
          </a:p>
        </c:txPr>
        <c:crossAx val="199673344"/>
        <c:crosses val="autoZero"/>
        <c:auto val="1"/>
        <c:lblAlgn val="ctr"/>
        <c:lblOffset val="100"/>
      </c:catAx>
      <c:valAx>
        <c:axId val="199673344"/>
        <c:scaling>
          <c:orientation val="minMax"/>
        </c:scaling>
        <c:axPos val="l"/>
        <c:numFmt formatCode="General" sourceLinked="1"/>
        <c:tickLblPos val="nextTo"/>
        <c:crossAx val="199671808"/>
        <c:crosses val="autoZero"/>
        <c:crossBetween val="between"/>
      </c:valAx>
      <c:spPr>
        <a:noFill/>
        <a:ln>
          <a:noFill/>
        </a:ln>
      </c:spPr>
    </c:plotArea>
    <c:legend>
      <c:legendPos val="r"/>
    </c:legend>
    <c:plotVisOnly val="1"/>
    <c:dispBlanksAs val="gap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tr-T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56D1D-3ACA-4A5A-A808-9F57B6350D78}" type="doc">
      <dgm:prSet loTypeId="urn:microsoft.com/office/officeart/2005/8/layout/cycle2" loCatId="cycle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tr-TR"/>
        </a:p>
      </dgm:t>
    </dgm:pt>
    <dgm:pt modelId="{17E446E4-D3BF-41C5-ADC9-15866248D05D}">
      <dgm:prSet/>
      <dgm:spPr/>
      <dgm:t>
        <a:bodyPr/>
        <a:lstStyle/>
        <a:p>
          <a:pPr rtl="0"/>
          <a:r>
            <a:rPr lang="tr-TR" b="1" baseline="0" dirty="0" smtClean="0"/>
            <a:t>YÖNETİMİN GÖZDEN GEÇİRME TOPLANTISI</a:t>
          </a:r>
          <a:endParaRPr lang="tr-TR" dirty="0"/>
        </a:p>
      </dgm:t>
    </dgm:pt>
    <dgm:pt modelId="{950D1843-6564-470F-892A-346218477A22}" type="parTrans" cxnId="{C46BF55E-67CA-4F06-B8C9-205AF43D2161}">
      <dgm:prSet/>
      <dgm:spPr/>
      <dgm:t>
        <a:bodyPr/>
        <a:lstStyle/>
        <a:p>
          <a:endParaRPr lang="tr-TR"/>
        </a:p>
      </dgm:t>
    </dgm:pt>
    <dgm:pt modelId="{BFF348DE-B802-4A86-B899-F22E4746B864}" type="sibTrans" cxnId="{C46BF55E-67CA-4F06-B8C9-205AF43D2161}">
      <dgm:prSet/>
      <dgm:spPr/>
      <dgm:t>
        <a:bodyPr/>
        <a:lstStyle/>
        <a:p>
          <a:endParaRPr lang="tr-TR"/>
        </a:p>
      </dgm:t>
    </dgm:pt>
    <dgm:pt modelId="{D1135189-5333-4B68-8BBC-4395BF906D98}">
      <dgm:prSet/>
      <dgm:spPr/>
      <dgm:t>
        <a:bodyPr/>
        <a:lstStyle/>
        <a:p>
          <a:pPr rtl="0"/>
          <a:r>
            <a:rPr lang="tr-TR" b="1" baseline="0" smtClean="0"/>
            <a:t>01.04.2016	</a:t>
          </a:r>
          <a:endParaRPr lang="tr-TR"/>
        </a:p>
      </dgm:t>
    </dgm:pt>
    <dgm:pt modelId="{CFFECDCF-DCA6-4236-AAE3-D0081C4080D6}" type="parTrans" cxnId="{36BCE4FD-6739-4E38-AC09-A1A66C29ACA0}">
      <dgm:prSet/>
      <dgm:spPr/>
      <dgm:t>
        <a:bodyPr/>
        <a:lstStyle/>
        <a:p>
          <a:endParaRPr lang="tr-TR"/>
        </a:p>
      </dgm:t>
    </dgm:pt>
    <dgm:pt modelId="{93854AE0-F862-47AD-90B0-B9563A9CF5E5}" type="sibTrans" cxnId="{36BCE4FD-6739-4E38-AC09-A1A66C29ACA0}">
      <dgm:prSet/>
      <dgm:spPr/>
      <dgm:t>
        <a:bodyPr/>
        <a:lstStyle/>
        <a:p>
          <a:endParaRPr lang="tr-TR"/>
        </a:p>
      </dgm:t>
    </dgm:pt>
    <dgm:pt modelId="{685620FA-146E-4C9F-82D8-B7A2B4764187}" type="pres">
      <dgm:prSet presAssocID="{8E656D1D-3ACA-4A5A-A808-9F57B6350D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A2AFFC-8A58-4BA1-86D8-AA0AF658972F}" type="pres">
      <dgm:prSet presAssocID="{17E446E4-D3BF-41C5-ADC9-15866248D0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9B6582-4494-419E-AB54-27FF2C27776D}" type="pres">
      <dgm:prSet presAssocID="{BFF348DE-B802-4A86-B899-F22E4746B864}" presName="sibTrans" presStyleLbl="sibTrans2D1" presStyleIdx="0" presStyleCnt="2"/>
      <dgm:spPr/>
      <dgm:t>
        <a:bodyPr/>
        <a:lstStyle/>
        <a:p>
          <a:endParaRPr lang="tr-TR"/>
        </a:p>
      </dgm:t>
    </dgm:pt>
    <dgm:pt modelId="{7689B356-55A6-4C60-AFA4-148A24628F2C}" type="pres">
      <dgm:prSet presAssocID="{BFF348DE-B802-4A86-B899-F22E4746B864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4683484C-3BA9-435F-94F6-EADCA53522D3}" type="pres">
      <dgm:prSet presAssocID="{D1135189-5333-4B68-8BBC-4395BF906D9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DCD29B-9CF2-42FD-AE94-BE4A2E21EC31}" type="pres">
      <dgm:prSet presAssocID="{93854AE0-F862-47AD-90B0-B9563A9CF5E5}" presName="sibTrans" presStyleLbl="sibTrans2D1" presStyleIdx="1" presStyleCnt="2"/>
      <dgm:spPr/>
      <dgm:t>
        <a:bodyPr/>
        <a:lstStyle/>
        <a:p>
          <a:endParaRPr lang="tr-TR"/>
        </a:p>
      </dgm:t>
    </dgm:pt>
    <dgm:pt modelId="{CC826C01-BB88-4BD3-BAFF-100932D45A52}" type="pres">
      <dgm:prSet presAssocID="{93854AE0-F862-47AD-90B0-B9563A9CF5E5}" presName="connectorText" presStyleLbl="sibTrans2D1" presStyleIdx="1" presStyleCnt="2"/>
      <dgm:spPr/>
      <dgm:t>
        <a:bodyPr/>
        <a:lstStyle/>
        <a:p>
          <a:endParaRPr lang="tr-TR"/>
        </a:p>
      </dgm:t>
    </dgm:pt>
  </dgm:ptLst>
  <dgm:cxnLst>
    <dgm:cxn modelId="{C46BF55E-67CA-4F06-B8C9-205AF43D2161}" srcId="{8E656D1D-3ACA-4A5A-A808-9F57B6350D78}" destId="{17E446E4-D3BF-41C5-ADC9-15866248D05D}" srcOrd="0" destOrd="0" parTransId="{950D1843-6564-470F-892A-346218477A22}" sibTransId="{BFF348DE-B802-4A86-B899-F22E4746B864}"/>
    <dgm:cxn modelId="{ED853866-515D-48AD-9DDF-34F504428FED}" type="presOf" srcId="{D1135189-5333-4B68-8BBC-4395BF906D98}" destId="{4683484C-3BA9-435F-94F6-EADCA53522D3}" srcOrd="0" destOrd="0" presId="urn:microsoft.com/office/officeart/2005/8/layout/cycle2"/>
    <dgm:cxn modelId="{6FB8EC1E-FBCC-4F10-BEC6-8C94E9026562}" type="presOf" srcId="{93854AE0-F862-47AD-90B0-B9563A9CF5E5}" destId="{E8DCD29B-9CF2-42FD-AE94-BE4A2E21EC31}" srcOrd="0" destOrd="0" presId="urn:microsoft.com/office/officeart/2005/8/layout/cycle2"/>
    <dgm:cxn modelId="{86BBAFD4-ED34-43E1-8840-55567B742368}" type="presOf" srcId="{8E656D1D-3ACA-4A5A-A808-9F57B6350D78}" destId="{685620FA-146E-4C9F-82D8-B7A2B4764187}" srcOrd="0" destOrd="0" presId="urn:microsoft.com/office/officeart/2005/8/layout/cycle2"/>
    <dgm:cxn modelId="{56A9747C-E3E5-4561-A87C-9CCEF7D034A5}" type="presOf" srcId="{BFF348DE-B802-4A86-B899-F22E4746B864}" destId="{7689B356-55A6-4C60-AFA4-148A24628F2C}" srcOrd="1" destOrd="0" presId="urn:microsoft.com/office/officeart/2005/8/layout/cycle2"/>
    <dgm:cxn modelId="{36BCE4FD-6739-4E38-AC09-A1A66C29ACA0}" srcId="{8E656D1D-3ACA-4A5A-A808-9F57B6350D78}" destId="{D1135189-5333-4B68-8BBC-4395BF906D98}" srcOrd="1" destOrd="0" parTransId="{CFFECDCF-DCA6-4236-AAE3-D0081C4080D6}" sibTransId="{93854AE0-F862-47AD-90B0-B9563A9CF5E5}"/>
    <dgm:cxn modelId="{72E893B7-E4A5-4EDF-91A7-752BBD765131}" type="presOf" srcId="{93854AE0-F862-47AD-90B0-B9563A9CF5E5}" destId="{CC826C01-BB88-4BD3-BAFF-100932D45A52}" srcOrd="1" destOrd="0" presId="urn:microsoft.com/office/officeart/2005/8/layout/cycle2"/>
    <dgm:cxn modelId="{CBBEBC3D-6AF4-456B-B803-147FBBB47248}" type="presOf" srcId="{BFF348DE-B802-4A86-B899-F22E4746B864}" destId="{D39B6582-4494-419E-AB54-27FF2C27776D}" srcOrd="0" destOrd="0" presId="urn:microsoft.com/office/officeart/2005/8/layout/cycle2"/>
    <dgm:cxn modelId="{D00E5A7E-406C-4DEB-8859-E0FAF4B0E819}" type="presOf" srcId="{17E446E4-D3BF-41C5-ADC9-15866248D05D}" destId="{66A2AFFC-8A58-4BA1-86D8-AA0AF658972F}" srcOrd="0" destOrd="0" presId="urn:microsoft.com/office/officeart/2005/8/layout/cycle2"/>
    <dgm:cxn modelId="{A892C413-64F5-43A9-8D15-05E57BB9CABF}" type="presParOf" srcId="{685620FA-146E-4C9F-82D8-B7A2B4764187}" destId="{66A2AFFC-8A58-4BA1-86D8-AA0AF658972F}" srcOrd="0" destOrd="0" presId="urn:microsoft.com/office/officeart/2005/8/layout/cycle2"/>
    <dgm:cxn modelId="{501BE029-97CD-4F85-A76A-4D140C6B93D6}" type="presParOf" srcId="{685620FA-146E-4C9F-82D8-B7A2B4764187}" destId="{D39B6582-4494-419E-AB54-27FF2C27776D}" srcOrd="1" destOrd="0" presId="urn:microsoft.com/office/officeart/2005/8/layout/cycle2"/>
    <dgm:cxn modelId="{671B3D0F-3D1B-48D4-8068-50F043129EF6}" type="presParOf" srcId="{D39B6582-4494-419E-AB54-27FF2C27776D}" destId="{7689B356-55A6-4C60-AFA4-148A24628F2C}" srcOrd="0" destOrd="0" presId="urn:microsoft.com/office/officeart/2005/8/layout/cycle2"/>
    <dgm:cxn modelId="{5EC7EC5F-0C22-4F22-B592-C0D2E4284881}" type="presParOf" srcId="{685620FA-146E-4C9F-82D8-B7A2B4764187}" destId="{4683484C-3BA9-435F-94F6-EADCA53522D3}" srcOrd="2" destOrd="0" presId="urn:microsoft.com/office/officeart/2005/8/layout/cycle2"/>
    <dgm:cxn modelId="{0F37A097-82D1-4F95-9D45-EDFEF85384EE}" type="presParOf" srcId="{685620FA-146E-4C9F-82D8-B7A2B4764187}" destId="{E8DCD29B-9CF2-42FD-AE94-BE4A2E21EC31}" srcOrd="3" destOrd="0" presId="urn:microsoft.com/office/officeart/2005/8/layout/cycle2"/>
    <dgm:cxn modelId="{1CECAEEF-C368-4FBD-8893-63366CEA9A1E}" type="presParOf" srcId="{E8DCD29B-9CF2-42FD-AE94-BE4A2E21EC31}" destId="{CC826C01-BB88-4BD3-BAFF-100932D45A5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74607-261C-4628-9966-4294590F9D32}" type="doc">
      <dgm:prSet loTypeId="urn:microsoft.com/office/officeart/2005/8/layout/cycle7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2EC9A62-F892-4132-A62D-677FEAF8041D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İta Amiri (OLUR)</a:t>
          </a:r>
          <a:endParaRPr lang="en-US" b="1" dirty="0"/>
        </a:p>
      </dgm:t>
    </dgm:pt>
    <dgm:pt modelId="{CEC9CB79-F57C-440A-8EC8-F3D4CB3973D3}" type="parTrans" cxnId="{26BEC0F2-DCDC-4219-BA2D-9ED16960677B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3B7BB78-8309-4360-A718-AE83020DB0A6}" type="sibTrans" cxnId="{26BEC0F2-DCDC-4219-BA2D-9ED16960677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C7AF69D2-B503-4035-8A07-7C0491D47108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Ödeme</a:t>
          </a:r>
          <a:endParaRPr lang="en-US" b="1" dirty="0"/>
        </a:p>
      </dgm:t>
    </dgm:pt>
    <dgm:pt modelId="{0B1FA7DF-38F9-461C-A131-ECC04C6FAEC9}" type="parTrans" cxnId="{15A04F25-CEC9-4BA7-B165-9F96C9C6758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295D776A-6B25-4C58-9856-80087FC286A8}" type="sibTrans" cxnId="{15A04F25-CEC9-4BA7-B165-9F96C9C6758C}">
      <dgm:prSet/>
      <dgm:spPr/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401D3D6A-95C8-4C80-9B5C-126B67E6446F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Gelen Evrak (Ödeme Talebi)</a:t>
          </a:r>
          <a:endParaRPr lang="en-US" b="1" dirty="0"/>
        </a:p>
      </dgm:t>
    </dgm:pt>
    <dgm:pt modelId="{1518C56D-D2E9-4FDD-A525-B1A87790191D}" type="parTrans" cxnId="{9C962DF3-EACD-4344-B0E1-71C11E19962B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A339A53-4166-4B2B-A23A-62C345092F6D}" type="sibTrans" cxnId="{9C962DF3-EACD-4344-B0E1-71C11E19962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ABF3DEDB-0F83-44EF-9611-8A549D67BACC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smtClean="0"/>
            <a:t>Onay</a:t>
          </a:r>
          <a:endParaRPr lang="en-US" b="1" dirty="0"/>
        </a:p>
      </dgm:t>
    </dgm:pt>
    <dgm:pt modelId="{B118561B-72D0-4D9E-AA26-1A458605C960}" type="parTrans" cxnId="{E7C1FE09-56FF-47BF-BD5F-A2692D68FD91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F6999A9-CAE5-459F-BF84-24CC4E1CA3C5}" type="sibTrans" cxnId="{E7C1FE09-56FF-47BF-BD5F-A2692D68FD9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6D96BEC3-2AF2-42CD-867E-A1FB3771D426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Ödeme Emri/Otomasyon</a:t>
          </a:r>
          <a:endParaRPr lang="en-US" b="1" dirty="0"/>
        </a:p>
      </dgm:t>
    </dgm:pt>
    <dgm:pt modelId="{8728D35D-04E6-4551-9239-69B08F8B0A3B}" type="parTrans" cxnId="{6AA613C4-4050-4B0D-B073-27E7929B592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F50EA74-A5E0-4793-A735-BAD7D73ACE5B}" type="sibTrans" cxnId="{6AA613C4-4050-4B0D-B073-27E7929B592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EA9A92C4-23CC-4160-97D0-2A78330A7BFD}" type="pres">
      <dgm:prSet presAssocID="{21574607-261C-4628-9966-4294590F9D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4464866-9260-4758-9C66-7D7D0CF6A8ED}" type="pres">
      <dgm:prSet presAssocID="{72EC9A62-F892-4132-A62D-677FEAF8041D}" presName="node" presStyleLbl="node1" presStyleIdx="0" presStyleCnt="5" custRadScaleRad="95321" custRadScaleInc="31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A597AC-4804-4693-94CA-2E34169BAE6C}" type="pres">
      <dgm:prSet presAssocID="{B3B7BB78-8309-4360-A718-AE83020DB0A6}" presName="sibTrans" presStyleLbl="sibTrans2D1" presStyleIdx="0" presStyleCnt="5"/>
      <dgm:spPr/>
      <dgm:t>
        <a:bodyPr/>
        <a:lstStyle/>
        <a:p>
          <a:endParaRPr lang="tr-TR"/>
        </a:p>
      </dgm:t>
    </dgm:pt>
    <dgm:pt modelId="{652B270B-C511-4AEB-ADA0-66A7FAF1B7D8}" type="pres">
      <dgm:prSet presAssocID="{B3B7BB78-8309-4360-A718-AE83020DB0A6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B1A6FF8B-3897-489D-9805-A32FB83A206D}" type="pres">
      <dgm:prSet presAssocID="{C7AF69D2-B503-4035-8A07-7C0491D47108}" presName="node" presStyleLbl="node1" presStyleIdx="1" presStyleCnt="5" custRadScaleRad="138826" custRadScaleInc="1483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698627-6F18-440F-BFD7-B93F32520C08}" type="pres">
      <dgm:prSet presAssocID="{295D776A-6B25-4C58-9856-80087FC286A8}" presName="sibTrans" presStyleLbl="sibTrans2D1" presStyleIdx="1" presStyleCnt="5"/>
      <dgm:spPr/>
      <dgm:t>
        <a:bodyPr/>
        <a:lstStyle/>
        <a:p>
          <a:endParaRPr lang="tr-TR"/>
        </a:p>
      </dgm:t>
    </dgm:pt>
    <dgm:pt modelId="{9AC32E59-4075-4228-B600-456C2F44E35D}" type="pres">
      <dgm:prSet presAssocID="{295D776A-6B25-4C58-9856-80087FC286A8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07179C60-0D99-4524-BCA3-2081CEAF578A}" type="pres">
      <dgm:prSet presAssocID="{401D3D6A-95C8-4C80-9B5C-126B67E6446F}" presName="node" presStyleLbl="node1" presStyleIdx="2" presStyleCnt="5" custRadScaleRad="108103" custRadScaleInc="-200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744ECB-B24C-4711-A55C-534E41188E73}" type="pres">
      <dgm:prSet presAssocID="{BA339A53-4166-4B2B-A23A-62C345092F6D}" presName="sibTrans" presStyleLbl="sibTrans2D1" presStyleIdx="2" presStyleCnt="5"/>
      <dgm:spPr/>
      <dgm:t>
        <a:bodyPr/>
        <a:lstStyle/>
        <a:p>
          <a:endParaRPr lang="tr-TR"/>
        </a:p>
      </dgm:t>
    </dgm:pt>
    <dgm:pt modelId="{50C44673-CD23-4414-B48C-61878B3AECDC}" type="pres">
      <dgm:prSet presAssocID="{BA339A53-4166-4B2B-A23A-62C345092F6D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235EE42F-56EB-4301-B79B-5C713EB3E34E}" type="pres">
      <dgm:prSet presAssocID="{ABF3DEDB-0F83-44EF-9611-8A549D67BACC}" presName="node" presStyleLbl="node1" presStyleIdx="3" presStyleCnt="5" custRadScaleRad="104929" custRadScaleInc="148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A59C31-2516-4E0E-856D-E3BC5F5C4C6E}" type="pres">
      <dgm:prSet presAssocID="{7F6999A9-CAE5-459F-BF84-24CC4E1CA3C5}" presName="sibTrans" presStyleLbl="sibTrans2D1" presStyleIdx="3" presStyleCnt="5"/>
      <dgm:spPr/>
      <dgm:t>
        <a:bodyPr/>
        <a:lstStyle/>
        <a:p>
          <a:endParaRPr lang="tr-TR"/>
        </a:p>
      </dgm:t>
    </dgm:pt>
    <dgm:pt modelId="{31DDCBF7-CD4C-4E44-A6F4-9312752C2985}" type="pres">
      <dgm:prSet presAssocID="{7F6999A9-CAE5-459F-BF84-24CC4E1CA3C5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A5EFC186-298A-4AFA-BB42-AA22D7A3BF5B}" type="pres">
      <dgm:prSet presAssocID="{6D96BEC3-2AF2-42CD-867E-A1FB3771D426}" presName="node" presStyleLbl="node1" presStyleIdx="4" presStyleCnt="5" custRadScaleRad="140883" custRadScaleInc="-153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EF7D1F-D70A-4E0A-9B30-1940488C15E6}" type="pres">
      <dgm:prSet presAssocID="{BF50EA74-A5E0-4793-A735-BAD7D73ACE5B}" presName="sibTrans" presStyleLbl="sibTrans2D1" presStyleIdx="4" presStyleCnt="5"/>
      <dgm:spPr/>
      <dgm:t>
        <a:bodyPr/>
        <a:lstStyle/>
        <a:p>
          <a:endParaRPr lang="tr-TR"/>
        </a:p>
      </dgm:t>
    </dgm:pt>
    <dgm:pt modelId="{B621D183-60BF-4E1A-B613-F1DB1FDA9ED7}" type="pres">
      <dgm:prSet presAssocID="{BF50EA74-A5E0-4793-A735-BAD7D73ACE5B}" presName="connectorText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3D459A37-D8F4-4935-B739-04838CEDC4E4}" type="presOf" srcId="{7F6999A9-CAE5-459F-BF84-24CC4E1CA3C5}" destId="{31DDCBF7-CD4C-4E44-A6F4-9312752C2985}" srcOrd="1" destOrd="0" presId="urn:microsoft.com/office/officeart/2005/8/layout/cycle7"/>
    <dgm:cxn modelId="{E7C1FE09-56FF-47BF-BD5F-A2692D68FD91}" srcId="{21574607-261C-4628-9966-4294590F9D32}" destId="{ABF3DEDB-0F83-44EF-9611-8A549D67BACC}" srcOrd="3" destOrd="0" parTransId="{B118561B-72D0-4D9E-AA26-1A458605C960}" sibTransId="{7F6999A9-CAE5-459F-BF84-24CC4E1CA3C5}"/>
    <dgm:cxn modelId="{EC3BD744-D562-4291-B228-27DF814A44B7}" type="presOf" srcId="{BF50EA74-A5E0-4793-A735-BAD7D73ACE5B}" destId="{41EF7D1F-D70A-4E0A-9B30-1940488C15E6}" srcOrd="0" destOrd="0" presId="urn:microsoft.com/office/officeart/2005/8/layout/cycle7"/>
    <dgm:cxn modelId="{3BE36402-4F1A-4CA7-AA63-2114731C3B04}" type="presOf" srcId="{BF50EA74-A5E0-4793-A735-BAD7D73ACE5B}" destId="{B621D183-60BF-4E1A-B613-F1DB1FDA9ED7}" srcOrd="1" destOrd="0" presId="urn:microsoft.com/office/officeart/2005/8/layout/cycle7"/>
    <dgm:cxn modelId="{B0A1AEB5-AAEF-40C0-8E01-6B9CD0CC8181}" type="presOf" srcId="{295D776A-6B25-4C58-9856-80087FC286A8}" destId="{9AC32E59-4075-4228-B600-456C2F44E35D}" srcOrd="1" destOrd="0" presId="urn:microsoft.com/office/officeart/2005/8/layout/cycle7"/>
    <dgm:cxn modelId="{9702FA6A-183D-43A6-B9FD-B6B90637453D}" type="presOf" srcId="{295D776A-6B25-4C58-9856-80087FC286A8}" destId="{49698627-6F18-440F-BFD7-B93F32520C08}" srcOrd="0" destOrd="0" presId="urn:microsoft.com/office/officeart/2005/8/layout/cycle7"/>
    <dgm:cxn modelId="{0B5C0A5D-1172-44E5-A008-B1AABD244D54}" type="presOf" srcId="{B3B7BB78-8309-4360-A718-AE83020DB0A6}" destId="{90A597AC-4804-4693-94CA-2E34169BAE6C}" srcOrd="0" destOrd="0" presId="urn:microsoft.com/office/officeart/2005/8/layout/cycle7"/>
    <dgm:cxn modelId="{FEA50DBF-E9FF-488A-A18F-37E7CA5ABBA4}" type="presOf" srcId="{401D3D6A-95C8-4C80-9B5C-126B67E6446F}" destId="{07179C60-0D99-4524-BCA3-2081CEAF578A}" srcOrd="0" destOrd="0" presId="urn:microsoft.com/office/officeart/2005/8/layout/cycle7"/>
    <dgm:cxn modelId="{7A1D4D86-4B7E-4D0F-9978-B3850BC69FE0}" type="presOf" srcId="{ABF3DEDB-0F83-44EF-9611-8A549D67BACC}" destId="{235EE42F-56EB-4301-B79B-5C713EB3E34E}" srcOrd="0" destOrd="0" presId="urn:microsoft.com/office/officeart/2005/8/layout/cycle7"/>
    <dgm:cxn modelId="{EE5591A2-963E-4EA0-ACC9-FCBB3DDA4E4D}" type="presOf" srcId="{BA339A53-4166-4B2B-A23A-62C345092F6D}" destId="{50C44673-CD23-4414-B48C-61878B3AECDC}" srcOrd="1" destOrd="0" presId="urn:microsoft.com/office/officeart/2005/8/layout/cycle7"/>
    <dgm:cxn modelId="{AF46E947-ECF9-46B6-86F7-721C77B14604}" type="presOf" srcId="{BA339A53-4166-4B2B-A23A-62C345092F6D}" destId="{D0744ECB-B24C-4711-A55C-534E41188E73}" srcOrd="0" destOrd="0" presId="urn:microsoft.com/office/officeart/2005/8/layout/cycle7"/>
    <dgm:cxn modelId="{15A04F25-CEC9-4BA7-B165-9F96C9C6758C}" srcId="{21574607-261C-4628-9966-4294590F9D32}" destId="{C7AF69D2-B503-4035-8A07-7C0491D47108}" srcOrd="1" destOrd="0" parTransId="{0B1FA7DF-38F9-461C-A131-ECC04C6FAEC9}" sibTransId="{295D776A-6B25-4C58-9856-80087FC286A8}"/>
    <dgm:cxn modelId="{9C962DF3-EACD-4344-B0E1-71C11E19962B}" srcId="{21574607-261C-4628-9966-4294590F9D32}" destId="{401D3D6A-95C8-4C80-9B5C-126B67E6446F}" srcOrd="2" destOrd="0" parTransId="{1518C56D-D2E9-4FDD-A525-B1A87790191D}" sibTransId="{BA339A53-4166-4B2B-A23A-62C345092F6D}"/>
    <dgm:cxn modelId="{6AA613C4-4050-4B0D-B073-27E7929B5927}" srcId="{21574607-261C-4628-9966-4294590F9D32}" destId="{6D96BEC3-2AF2-42CD-867E-A1FB3771D426}" srcOrd="4" destOrd="0" parTransId="{8728D35D-04E6-4551-9239-69B08F8B0A3B}" sibTransId="{BF50EA74-A5E0-4793-A735-BAD7D73ACE5B}"/>
    <dgm:cxn modelId="{FCC01FBB-E44F-48C6-B46C-3EF120295733}" type="presOf" srcId="{21574607-261C-4628-9966-4294590F9D32}" destId="{EA9A92C4-23CC-4160-97D0-2A78330A7BFD}" srcOrd="0" destOrd="0" presId="urn:microsoft.com/office/officeart/2005/8/layout/cycle7"/>
    <dgm:cxn modelId="{27087D69-882B-4AA2-8127-271EB786153C}" type="presOf" srcId="{B3B7BB78-8309-4360-A718-AE83020DB0A6}" destId="{652B270B-C511-4AEB-ADA0-66A7FAF1B7D8}" srcOrd="1" destOrd="0" presId="urn:microsoft.com/office/officeart/2005/8/layout/cycle7"/>
    <dgm:cxn modelId="{CB60CBA3-4FE6-4C60-880C-9E7013807643}" type="presOf" srcId="{6D96BEC3-2AF2-42CD-867E-A1FB3771D426}" destId="{A5EFC186-298A-4AFA-BB42-AA22D7A3BF5B}" srcOrd="0" destOrd="0" presId="urn:microsoft.com/office/officeart/2005/8/layout/cycle7"/>
    <dgm:cxn modelId="{27724E93-8A77-4B4C-9A55-14B32A3AEF97}" type="presOf" srcId="{7F6999A9-CAE5-459F-BF84-24CC4E1CA3C5}" destId="{24A59C31-2516-4E0E-856D-E3BC5F5C4C6E}" srcOrd="0" destOrd="0" presId="urn:microsoft.com/office/officeart/2005/8/layout/cycle7"/>
    <dgm:cxn modelId="{49053D60-06A9-4BFA-83E3-F38DF6E81827}" type="presOf" srcId="{C7AF69D2-B503-4035-8A07-7C0491D47108}" destId="{B1A6FF8B-3897-489D-9805-A32FB83A206D}" srcOrd="0" destOrd="0" presId="urn:microsoft.com/office/officeart/2005/8/layout/cycle7"/>
    <dgm:cxn modelId="{0C9E130B-0346-4F3D-93FE-7AC1CD7A3FAB}" type="presOf" srcId="{72EC9A62-F892-4132-A62D-677FEAF8041D}" destId="{F4464866-9260-4758-9C66-7D7D0CF6A8ED}" srcOrd="0" destOrd="0" presId="urn:microsoft.com/office/officeart/2005/8/layout/cycle7"/>
    <dgm:cxn modelId="{26BEC0F2-DCDC-4219-BA2D-9ED16960677B}" srcId="{21574607-261C-4628-9966-4294590F9D32}" destId="{72EC9A62-F892-4132-A62D-677FEAF8041D}" srcOrd="0" destOrd="0" parTransId="{CEC9CB79-F57C-440A-8EC8-F3D4CB3973D3}" sibTransId="{B3B7BB78-8309-4360-A718-AE83020DB0A6}"/>
    <dgm:cxn modelId="{C9F651DA-BD5A-4795-A8B5-F7E53BAA1638}" type="presParOf" srcId="{EA9A92C4-23CC-4160-97D0-2A78330A7BFD}" destId="{F4464866-9260-4758-9C66-7D7D0CF6A8ED}" srcOrd="0" destOrd="0" presId="urn:microsoft.com/office/officeart/2005/8/layout/cycle7"/>
    <dgm:cxn modelId="{876842DA-54EE-4E56-9C67-17C760C0C686}" type="presParOf" srcId="{EA9A92C4-23CC-4160-97D0-2A78330A7BFD}" destId="{90A597AC-4804-4693-94CA-2E34169BAE6C}" srcOrd="1" destOrd="0" presId="urn:microsoft.com/office/officeart/2005/8/layout/cycle7"/>
    <dgm:cxn modelId="{695F4FE2-B694-4654-BBF5-F42A718CD036}" type="presParOf" srcId="{90A597AC-4804-4693-94CA-2E34169BAE6C}" destId="{652B270B-C511-4AEB-ADA0-66A7FAF1B7D8}" srcOrd="0" destOrd="0" presId="urn:microsoft.com/office/officeart/2005/8/layout/cycle7"/>
    <dgm:cxn modelId="{BC2D6058-CED2-4B07-B265-F4F11C2A6F86}" type="presParOf" srcId="{EA9A92C4-23CC-4160-97D0-2A78330A7BFD}" destId="{B1A6FF8B-3897-489D-9805-A32FB83A206D}" srcOrd="2" destOrd="0" presId="urn:microsoft.com/office/officeart/2005/8/layout/cycle7"/>
    <dgm:cxn modelId="{A142ED83-AB09-4092-935F-7E5C7A1AD643}" type="presParOf" srcId="{EA9A92C4-23CC-4160-97D0-2A78330A7BFD}" destId="{49698627-6F18-440F-BFD7-B93F32520C08}" srcOrd="3" destOrd="0" presId="urn:microsoft.com/office/officeart/2005/8/layout/cycle7"/>
    <dgm:cxn modelId="{5D723106-2CB9-4804-994E-FA2A948DF45C}" type="presParOf" srcId="{49698627-6F18-440F-BFD7-B93F32520C08}" destId="{9AC32E59-4075-4228-B600-456C2F44E35D}" srcOrd="0" destOrd="0" presId="urn:microsoft.com/office/officeart/2005/8/layout/cycle7"/>
    <dgm:cxn modelId="{7862B725-956C-4B60-8293-573D7C748577}" type="presParOf" srcId="{EA9A92C4-23CC-4160-97D0-2A78330A7BFD}" destId="{07179C60-0D99-4524-BCA3-2081CEAF578A}" srcOrd="4" destOrd="0" presId="urn:microsoft.com/office/officeart/2005/8/layout/cycle7"/>
    <dgm:cxn modelId="{D915F318-7F17-4730-82BA-9B833BB17553}" type="presParOf" srcId="{EA9A92C4-23CC-4160-97D0-2A78330A7BFD}" destId="{D0744ECB-B24C-4711-A55C-534E41188E73}" srcOrd="5" destOrd="0" presId="urn:microsoft.com/office/officeart/2005/8/layout/cycle7"/>
    <dgm:cxn modelId="{F6B57712-6B26-4267-86B2-7CE4FD847ED5}" type="presParOf" srcId="{D0744ECB-B24C-4711-A55C-534E41188E73}" destId="{50C44673-CD23-4414-B48C-61878B3AECDC}" srcOrd="0" destOrd="0" presId="urn:microsoft.com/office/officeart/2005/8/layout/cycle7"/>
    <dgm:cxn modelId="{51B4E056-FAF2-408F-9EB8-6A1A976EFDB1}" type="presParOf" srcId="{EA9A92C4-23CC-4160-97D0-2A78330A7BFD}" destId="{235EE42F-56EB-4301-B79B-5C713EB3E34E}" srcOrd="6" destOrd="0" presId="urn:microsoft.com/office/officeart/2005/8/layout/cycle7"/>
    <dgm:cxn modelId="{7D938153-CBCA-41B7-BC0C-57819FD0221F}" type="presParOf" srcId="{EA9A92C4-23CC-4160-97D0-2A78330A7BFD}" destId="{24A59C31-2516-4E0E-856D-E3BC5F5C4C6E}" srcOrd="7" destOrd="0" presId="urn:microsoft.com/office/officeart/2005/8/layout/cycle7"/>
    <dgm:cxn modelId="{09DE64D2-66F3-444F-AC4F-2AACF72902B1}" type="presParOf" srcId="{24A59C31-2516-4E0E-856D-E3BC5F5C4C6E}" destId="{31DDCBF7-CD4C-4E44-A6F4-9312752C2985}" srcOrd="0" destOrd="0" presId="urn:microsoft.com/office/officeart/2005/8/layout/cycle7"/>
    <dgm:cxn modelId="{1326BE89-A025-44ED-94B9-DA5D62610403}" type="presParOf" srcId="{EA9A92C4-23CC-4160-97D0-2A78330A7BFD}" destId="{A5EFC186-298A-4AFA-BB42-AA22D7A3BF5B}" srcOrd="8" destOrd="0" presId="urn:microsoft.com/office/officeart/2005/8/layout/cycle7"/>
    <dgm:cxn modelId="{97727E72-E68E-43C9-8604-887D53BEE16D}" type="presParOf" srcId="{EA9A92C4-23CC-4160-97D0-2A78330A7BFD}" destId="{41EF7D1F-D70A-4E0A-9B30-1940488C15E6}" srcOrd="9" destOrd="0" presId="urn:microsoft.com/office/officeart/2005/8/layout/cycle7"/>
    <dgm:cxn modelId="{C535D20E-F8FB-4835-AACD-D496C7DB3987}" type="presParOf" srcId="{41EF7D1F-D70A-4E0A-9B30-1940488C15E6}" destId="{B621D183-60BF-4E1A-B613-F1DB1FDA9ED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A2AFFC-8A58-4BA1-86D8-AA0AF658972F}">
      <dsp:nvSpPr>
        <dsp:cNvPr id="0" name=""/>
        <dsp:cNvSpPr/>
      </dsp:nvSpPr>
      <dsp:spPr>
        <a:xfrm>
          <a:off x="225" y="879"/>
          <a:ext cx="2230489" cy="2230489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baseline="0" dirty="0" smtClean="0"/>
            <a:t>YÖNETİMİN GÖZDEN GEÇİRME TOPLANTISI</a:t>
          </a:r>
          <a:endParaRPr lang="tr-TR" sz="1700" kern="1200" dirty="0"/>
        </a:p>
      </dsp:txBody>
      <dsp:txXfrm>
        <a:off x="225" y="879"/>
        <a:ext cx="2230489" cy="2230489"/>
      </dsp:txXfrm>
    </dsp:sp>
    <dsp:sp modelId="{D39B6582-4494-419E-AB54-27FF2C27776D}">
      <dsp:nvSpPr>
        <dsp:cNvPr id="0" name=""/>
        <dsp:cNvSpPr/>
      </dsp:nvSpPr>
      <dsp:spPr>
        <a:xfrm>
          <a:off x="2306489" y="-344966"/>
          <a:ext cx="2244736" cy="752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2306489" y="-344966"/>
        <a:ext cx="2244736" cy="752790"/>
      </dsp:txXfrm>
    </dsp:sp>
    <dsp:sp modelId="{4683484C-3BA9-435F-94F6-EADCA53522D3}">
      <dsp:nvSpPr>
        <dsp:cNvPr id="0" name=""/>
        <dsp:cNvSpPr/>
      </dsp:nvSpPr>
      <dsp:spPr>
        <a:xfrm>
          <a:off x="4754060" y="879"/>
          <a:ext cx="2230489" cy="2230489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baseline="0" smtClean="0"/>
            <a:t>01.04.2016	</a:t>
          </a:r>
          <a:endParaRPr lang="tr-TR" sz="1700" kern="1200"/>
        </a:p>
      </dsp:txBody>
      <dsp:txXfrm>
        <a:off x="4754060" y="879"/>
        <a:ext cx="2230489" cy="2230489"/>
      </dsp:txXfrm>
    </dsp:sp>
    <dsp:sp modelId="{E8DCD29B-9CF2-42FD-AE94-BE4A2E21EC31}">
      <dsp:nvSpPr>
        <dsp:cNvPr id="0" name=""/>
        <dsp:cNvSpPr/>
      </dsp:nvSpPr>
      <dsp:spPr>
        <a:xfrm rot="10800000">
          <a:off x="2433550" y="1824425"/>
          <a:ext cx="2244736" cy="752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0107"/>
            <a:satOff val="-1635"/>
            <a:lumOff val="251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10800000">
        <a:off x="2433550" y="1824425"/>
        <a:ext cx="2244736" cy="7527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464866-9260-4758-9C66-7D7D0CF6A8ED}">
      <dsp:nvSpPr>
        <dsp:cNvPr id="0" name=""/>
        <dsp:cNvSpPr/>
      </dsp:nvSpPr>
      <dsp:spPr>
        <a:xfrm>
          <a:off x="3540417" y="100776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İta Amiri (OLUR)</a:t>
          </a:r>
          <a:endParaRPr lang="en-US" sz="1200" b="1" kern="1200" dirty="0"/>
        </a:p>
      </dsp:txBody>
      <dsp:txXfrm>
        <a:off x="3540417" y="100776"/>
        <a:ext cx="1503190" cy="751595"/>
      </dsp:txXfrm>
    </dsp:sp>
    <dsp:sp modelId="{90A597AC-4804-4693-94CA-2E34169BAE6C}">
      <dsp:nvSpPr>
        <dsp:cNvPr id="0" name=""/>
        <dsp:cNvSpPr/>
      </dsp:nvSpPr>
      <dsp:spPr>
        <a:xfrm rot="1554555">
          <a:off x="5116330" y="1029546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554555">
        <a:off x="5116330" y="1029546"/>
        <a:ext cx="1169557" cy="263058"/>
      </dsp:txXfrm>
    </dsp:sp>
    <dsp:sp modelId="{B1A6FF8B-3897-489D-9805-A32FB83A206D}">
      <dsp:nvSpPr>
        <dsp:cNvPr id="0" name=""/>
        <dsp:cNvSpPr/>
      </dsp:nvSpPr>
      <dsp:spPr>
        <a:xfrm>
          <a:off x="6358610" y="1469779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Ödeme</a:t>
          </a:r>
          <a:endParaRPr lang="en-US" sz="1200" b="1" kern="1200" dirty="0"/>
        </a:p>
      </dsp:txBody>
      <dsp:txXfrm>
        <a:off x="6358610" y="1469779"/>
        <a:ext cx="1503190" cy="751595"/>
      </dsp:txXfrm>
    </dsp:sp>
    <dsp:sp modelId="{49698627-6F18-440F-BFD7-B93F32520C08}">
      <dsp:nvSpPr>
        <dsp:cNvPr id="0" name=""/>
        <dsp:cNvSpPr/>
      </dsp:nvSpPr>
      <dsp:spPr>
        <a:xfrm rot="7161466">
          <a:off x="5877356" y="2866174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7161466">
        <a:off x="5877356" y="2866174"/>
        <a:ext cx="1169557" cy="263058"/>
      </dsp:txXfrm>
    </dsp:sp>
    <dsp:sp modelId="{07179C60-0D99-4524-BCA3-2081CEAF578A}">
      <dsp:nvSpPr>
        <dsp:cNvPr id="0" name=""/>
        <dsp:cNvSpPr/>
      </dsp:nvSpPr>
      <dsp:spPr>
        <a:xfrm>
          <a:off x="5062468" y="3774032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Gelen Evrak (Ödeme Talebi)</a:t>
          </a:r>
          <a:endParaRPr lang="en-US" sz="1200" b="1" kern="1200" dirty="0"/>
        </a:p>
      </dsp:txBody>
      <dsp:txXfrm>
        <a:off x="5062468" y="3774032"/>
        <a:ext cx="1503190" cy="751595"/>
      </dsp:txXfrm>
    </dsp:sp>
    <dsp:sp modelId="{D0744ECB-B24C-4711-A55C-534E41188E73}">
      <dsp:nvSpPr>
        <dsp:cNvPr id="0" name=""/>
        <dsp:cNvSpPr/>
      </dsp:nvSpPr>
      <dsp:spPr>
        <a:xfrm rot="10799996">
          <a:off x="3717112" y="4018302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0799996">
        <a:off x="3717112" y="4018302"/>
        <a:ext cx="1169557" cy="263058"/>
      </dsp:txXfrm>
    </dsp:sp>
    <dsp:sp modelId="{235EE42F-56EB-4301-B79B-5C713EB3E34E}">
      <dsp:nvSpPr>
        <dsp:cNvPr id="0" name=""/>
        <dsp:cNvSpPr/>
      </dsp:nvSpPr>
      <dsp:spPr>
        <a:xfrm>
          <a:off x="2038124" y="3774036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smtClean="0"/>
            <a:t>Onay</a:t>
          </a:r>
          <a:endParaRPr lang="en-US" sz="1200" b="1" kern="1200" dirty="0"/>
        </a:p>
      </dsp:txBody>
      <dsp:txXfrm>
        <a:off x="2038124" y="3774036"/>
        <a:ext cx="1503190" cy="751595"/>
      </dsp:txXfrm>
    </dsp:sp>
    <dsp:sp modelId="{24A59C31-2516-4E0E-856D-E3BC5F5C4C6E}">
      <dsp:nvSpPr>
        <dsp:cNvPr id="0" name=""/>
        <dsp:cNvSpPr/>
      </dsp:nvSpPr>
      <dsp:spPr>
        <a:xfrm rot="14279677">
          <a:off x="1484862" y="2866179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4279677">
        <a:off x="1484862" y="2866179"/>
        <a:ext cx="1169557" cy="263058"/>
      </dsp:txXfrm>
    </dsp:sp>
    <dsp:sp modelId="{A5EFC186-298A-4AFA-BB42-AA22D7A3BF5B}">
      <dsp:nvSpPr>
        <dsp:cNvPr id="0" name=""/>
        <dsp:cNvSpPr/>
      </dsp:nvSpPr>
      <dsp:spPr>
        <a:xfrm>
          <a:off x="597967" y="1469785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Ödeme Emri/Otomasyon</a:t>
          </a:r>
          <a:endParaRPr lang="en-US" sz="1200" b="1" kern="1200" dirty="0"/>
        </a:p>
      </dsp:txBody>
      <dsp:txXfrm>
        <a:off x="597967" y="1469785"/>
        <a:ext cx="1503190" cy="751595"/>
      </dsp:txXfrm>
    </dsp:sp>
    <dsp:sp modelId="{41EF7D1F-D70A-4E0A-9B30-1940488C15E6}">
      <dsp:nvSpPr>
        <dsp:cNvPr id="0" name=""/>
        <dsp:cNvSpPr/>
      </dsp:nvSpPr>
      <dsp:spPr>
        <a:xfrm rot="20102956">
          <a:off x="2236008" y="1029549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20102956">
        <a:off x="2236008" y="1029549"/>
        <a:ext cx="1169557" cy="263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7B3F2-8F9C-44DB-969C-64CAD2738EED}" type="datetimeFigureOut">
              <a:rPr lang="tr-TR" smtClean="0"/>
              <a:pPr/>
              <a:t>08.04.2016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056CE-2E80-45EC-B095-2A9C9F73AA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8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56CE-2E80-45EC-B095-2A9C9F73AA58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A0C8-2349-4161-A7D3-FA0C2E6A5361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7AE8-AC07-44D3-89D6-E32215640318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AFB4-A418-49F5-B8C8-2938A8150ECE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58DE-2A01-41C4-9739-0F8C7E5BCF6F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D1C4-2DDF-436E-B608-342E42348308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7EDD41-E1A8-4C20-8366-F12B89FF445A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238F-78EF-4ED5-B516-6715C990A763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A009-1C16-4062-8766-E353CEEEF532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1730-BEC0-40E6-968B-1258851588D4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E412-2878-46F2-B2FB-FB639585D595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956E56-A3D1-480D-A5A7-AF7DC9BDB792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F69CB7-F874-41D2-A64B-AF82B684C4E6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xmlns="" val="3561987451"/>
              </p:ext>
            </p:extLst>
          </p:nvPr>
        </p:nvGraphicFramePr>
        <p:xfrm>
          <a:off x="1043608" y="3645023"/>
          <a:ext cx="6984776" cy="2232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C53C-4853-470A-B4F4-1A952374DD64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10" name="1 Başlık"/>
          <p:cNvSpPr>
            <a:spLocks noGrp="1"/>
          </p:cNvSpPr>
          <p:nvPr>
            <p:ph type="ctrTitle"/>
          </p:nvPr>
        </p:nvSpPr>
        <p:spPr>
          <a:xfrm>
            <a:off x="680095" y="132989"/>
            <a:ext cx="77724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KIRGIZİSTAN-TÜRKİYE MANAS ÜNİVERSİTESİ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950" y="161539"/>
            <a:ext cx="8862689" cy="197131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2081099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Ocak-Mart </a:t>
            </a:r>
            <a:r>
              <a:rPr lang="tr-TR" sz="2800" b="1" dirty="0"/>
              <a:t>2015 Bütçe Hareketleri </a:t>
            </a:r>
            <a:r>
              <a:rPr lang="en-US" sz="2800" b="1" dirty="0"/>
              <a:t>$</a:t>
            </a:r>
            <a:endParaRPr lang="tr-TR" sz="28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311B-A536-4EEC-8CC2-6A7707A87B1A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03525587"/>
              </p:ext>
            </p:extLst>
          </p:nvPr>
        </p:nvGraphicFramePr>
        <p:xfrm>
          <a:off x="251520" y="1700806"/>
          <a:ext cx="8712968" cy="45365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6344"/>
                <a:gridCol w="1662840"/>
                <a:gridCol w="1391146"/>
                <a:gridCol w="1244710"/>
                <a:gridCol w="1317928"/>
              </a:tblGrid>
              <a:tr h="65996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 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Başlangıç Ödeneği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G.B.H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B.Ö.G.H %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G.H.İ.B %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0693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BÜTÇE</a:t>
                      </a:r>
                      <a:r>
                        <a:rPr lang="tr-TR" b="1" baseline="0" dirty="0" smtClean="0"/>
                        <a:t> GİDER HESABI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33.162.750,00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5.561.891,47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2362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Personel Giderleri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11.330.992,00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2.909.270,25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25,68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52,31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42810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Sosyal Güvenlik Kurumuna Devlet</a:t>
                      </a:r>
                      <a:r>
                        <a:rPr lang="tr-TR" b="1" baseline="0" dirty="0" smtClean="0"/>
                        <a:t> Primi Giderleri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1.929.702,00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519.310,87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26,91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9,34</a:t>
                      </a:r>
                    </a:p>
                  </a:txBody>
                  <a:tcPr marL="9525" marR="9525" marT="9525" marB="0" anchor="ctr"/>
                </a:tc>
              </a:tr>
              <a:tr h="659967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Mal ve Hizmet Alımları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4.294.168,00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652.558,98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15,20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11,73</a:t>
                      </a:r>
                    </a:p>
                  </a:txBody>
                  <a:tcPr marL="9525" marR="9525" marT="9525" marB="0" anchor="ctr"/>
                </a:tc>
              </a:tr>
              <a:tr h="382362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Cari Transferler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486.696,00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94.355,91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19,39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1,70</a:t>
                      </a:r>
                    </a:p>
                  </a:txBody>
                  <a:tcPr marL="9525" marR="9525" marT="9525" marB="0" anchor="ctr"/>
                </a:tc>
              </a:tr>
              <a:tr h="758345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Se</a:t>
                      </a:r>
                      <a:r>
                        <a:rPr lang="en-US" b="1" dirty="0" smtClean="0"/>
                        <a:t>r</a:t>
                      </a:r>
                      <a:r>
                        <a:rPr lang="tr-TR" b="1" dirty="0" err="1" smtClean="0"/>
                        <a:t>maye</a:t>
                      </a:r>
                      <a:r>
                        <a:rPr lang="tr-TR" b="1" dirty="0" smtClean="0"/>
                        <a:t> Giderleri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15.121.192,00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1.386.395,46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9,17</a:t>
                      </a:r>
                      <a:endParaRPr kumimoji="0" lang="tr-TR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24,93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5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2015-2016 İlk 3 Ay Bütçe Hareketleri Karşılaştırma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50E6-1FA3-44D9-92A4-F61D9EA60019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97321968"/>
              </p:ext>
            </p:extLst>
          </p:nvPr>
        </p:nvGraphicFramePr>
        <p:xfrm>
          <a:off x="251520" y="1275301"/>
          <a:ext cx="8712968" cy="503818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12168"/>
                <a:gridCol w="1440160"/>
                <a:gridCol w="1224136"/>
                <a:gridCol w="1440160"/>
                <a:gridCol w="1296144"/>
                <a:gridCol w="936104"/>
                <a:gridCol w="864096"/>
              </a:tblGrid>
              <a:tr h="838676">
                <a:tc>
                  <a:txBody>
                    <a:bodyPr/>
                    <a:lstStyle/>
                    <a:p>
                      <a:pPr algn="ctr" fontAlgn="b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2015 </a:t>
                      </a:r>
                      <a:endParaRPr lang="tr-TR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tr-TR" sz="1400" b="1" u="none" strike="noStrike" dirty="0" smtClean="0">
                          <a:effectLst/>
                        </a:rPr>
                        <a:t>Başlangıç  Ödeneği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2015  </a:t>
                      </a:r>
                      <a:endParaRPr lang="tr-TR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tr-TR" sz="1400" b="1" u="none" strike="noStrike" dirty="0" smtClean="0">
                          <a:effectLst/>
                        </a:rPr>
                        <a:t>Gerçekleşen</a:t>
                      </a:r>
                      <a:r>
                        <a:rPr lang="tr-TR" sz="1400" b="1" u="none" strike="noStrike" baseline="0" dirty="0" smtClean="0">
                          <a:effectLst/>
                        </a:rPr>
                        <a:t> Bütçe Harcaması</a:t>
                      </a:r>
                      <a:endParaRPr lang="tr-TR" sz="14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2016 </a:t>
                      </a:r>
                      <a:endParaRPr lang="tr-TR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tr-TR" sz="1400" b="1" u="none" strike="noStrike" dirty="0" smtClean="0">
                          <a:effectLst/>
                        </a:rPr>
                        <a:t>Başlangıç  Ödeneği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2016 </a:t>
                      </a:r>
                      <a:r>
                        <a:rPr lang="tr-TR" sz="1400" b="1" u="none" strike="noStrike" dirty="0" smtClean="0">
                          <a:effectLst/>
                        </a:rPr>
                        <a:t>Gerçekleşen Bütçe Harcaması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u="none" strike="noStrike" dirty="0" smtClean="0">
                          <a:effectLst/>
                        </a:rPr>
                        <a:t> 2015 B.Ö.G H %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400" b="1" u="none" strike="noStrike" dirty="0" smtClean="0">
                          <a:effectLst/>
                        </a:rPr>
                        <a:t>2016 B.Ö.G H</a:t>
                      </a:r>
                      <a:r>
                        <a:rPr lang="tr-TR" sz="1400" b="1" u="none" strike="noStrike" baseline="0" dirty="0" smtClean="0">
                          <a:effectLst/>
                        </a:rPr>
                        <a:t> %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10931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BÜTÇE</a:t>
                      </a:r>
                      <a:r>
                        <a:rPr lang="tr-TR" sz="1400" b="1" baseline="0" dirty="0" smtClean="0"/>
                        <a:t> GİDER HESABI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33.162.750,00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5.561.891,47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28.692.343,00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6.214.725,80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21,66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698185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/>
                        <a:t>Personel Giderleri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11.330.992,00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2.909.270,25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12.730.992,00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3.103.561,62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24,38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710931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err="1" smtClean="0"/>
                        <a:t>Sos.Güv.Kur</a:t>
                      </a:r>
                      <a:r>
                        <a:rPr lang="tr-TR" sz="1400" b="1" dirty="0" smtClean="0"/>
                        <a:t>. Devlet</a:t>
                      </a:r>
                      <a:r>
                        <a:rPr lang="tr-TR" sz="1400" b="1" baseline="0" dirty="0" smtClean="0"/>
                        <a:t> Primi Giderleri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1.929.702,00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519.310,87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2.179.702,00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549.909,11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25,23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671331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/>
                        <a:t>Mal ve Hizmet Alımları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4.294.168,00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652.558,98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4.374.168,00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801.303,93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18,32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671331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/>
                        <a:t>Cari Transferler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>
                          <a:effectLst/>
                        </a:rPr>
                        <a:t>486.696,00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94.355,91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486.696,00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80.332,31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19,39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16,51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671331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/>
                        <a:t>Se</a:t>
                      </a:r>
                      <a:r>
                        <a:rPr lang="en-US" sz="1400" b="1" dirty="0" smtClean="0"/>
                        <a:t>r</a:t>
                      </a:r>
                      <a:r>
                        <a:rPr lang="tr-TR" sz="1400" b="1" dirty="0" err="1" smtClean="0"/>
                        <a:t>maye</a:t>
                      </a:r>
                      <a:r>
                        <a:rPr lang="tr-TR" sz="1400" b="1" dirty="0" smtClean="0"/>
                        <a:t> Giderleri</a:t>
                      </a:r>
                      <a:endParaRPr lang="tr-T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>
                          <a:effectLst/>
                        </a:rPr>
                        <a:t>15.121.192,00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1.386.395,46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>
                          <a:effectLst/>
                        </a:rPr>
                        <a:t>8.920.785,00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1.679.618,83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9,17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18,83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4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0"/>
            <a:ext cx="8518720" cy="9875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b="1" dirty="0"/>
              <a:t>2015 </a:t>
            </a:r>
            <a:r>
              <a:rPr lang="tr-TR" sz="3100" b="1" dirty="0" smtClean="0"/>
              <a:t>-2016 Başlangıç Ödeneğine Göre Bütçe Gerçekleşme Oranları (%)</a:t>
            </a:r>
            <a:endParaRPr lang="tr-TR" sz="31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9291-BEFD-4769-AEBD-55536C9CB2DB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xmlns="" val="2613282178"/>
              </p:ext>
            </p:extLst>
          </p:nvPr>
        </p:nvGraphicFramePr>
        <p:xfrm>
          <a:off x="395536" y="1596328"/>
          <a:ext cx="8496944" cy="464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475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2015 Bütçe Başlangıç ve Gerçekleşmeleri</a:t>
            </a:r>
            <a:endParaRPr lang="tr-TR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F155-F7E1-4F53-A4A2-796510DF1D91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25278911"/>
              </p:ext>
            </p:extLst>
          </p:nvPr>
        </p:nvGraphicFramePr>
        <p:xfrm>
          <a:off x="395536" y="1700810"/>
          <a:ext cx="8424935" cy="441525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11871"/>
                <a:gridCol w="1859296"/>
                <a:gridCol w="1626884"/>
                <a:gridCol w="1626884"/>
              </a:tblGrid>
              <a:tr h="8078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Bütçe Ödeneği </a:t>
                      </a:r>
                      <a:endParaRPr lang="tr-TR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1800" b="1" u="none" strike="noStrike" dirty="0" smtClean="0">
                          <a:effectLst/>
                        </a:rPr>
                        <a:t>($)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 smtClean="0">
                          <a:effectLst/>
                        </a:rPr>
                        <a:t>Gerçekleşme</a:t>
                      </a:r>
                      <a:endParaRPr lang="tr-TR" sz="18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($)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Gerçekleşme Oranı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tr-TR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tr-TR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4039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01-Personel Giderleri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11.330.992,00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11.852.626,56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104,60</a:t>
                      </a:r>
                      <a:endParaRPr kumimoji="0" lang="tr-TR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8078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02-Sosyal Güvenlik Primleri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1.929.702,00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2.125.988,96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110,17</a:t>
                      </a:r>
                      <a:endParaRPr kumimoji="0" lang="tr-TR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8078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03-Mal ve Hizmet Alım Giderleri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4.294.168,00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2.909.518,37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67,76</a:t>
                      </a:r>
                      <a:endParaRPr kumimoji="0" lang="tr-TR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4039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05-Cari Transferler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486.696,00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316.887,73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65,10</a:t>
                      </a:r>
                      <a:endParaRPr kumimoji="0" lang="tr-TR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7573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06-Sermaye Giderleri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15.121.192,00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10.074.661,43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66,63</a:t>
                      </a:r>
                      <a:endParaRPr kumimoji="0" lang="tr-TR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403906">
                <a:tc>
                  <a:txBody>
                    <a:bodyPr/>
                    <a:lstStyle/>
                    <a:p>
                      <a:pPr algn="r" fontAlgn="ctr"/>
                      <a:r>
                        <a:rPr lang="tr-TR" sz="2000" b="1" u="none" strike="noStrike" dirty="0">
                          <a:effectLst/>
                        </a:rPr>
                        <a:t>Toplam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</a:rPr>
                        <a:t>33.162.750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</a:rPr>
                        <a:t>27.279.683,05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82,26</a:t>
                      </a:r>
                      <a:endParaRPr kumimoji="0" lang="tr-TR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924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ED3-4240-4F85-83A8-DD3912D3A3F4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tr-T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		</a:t>
            </a:r>
          </a:p>
          <a:p>
            <a:pPr algn="ctr">
              <a:buNone/>
            </a:pPr>
            <a:r>
              <a:rPr lang="tr-TR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SAYGILARIMIZLA </a:t>
            </a:r>
          </a:p>
          <a:p>
            <a:pPr algn="ctr">
              <a:buNone/>
            </a:pPr>
            <a:r>
              <a:rPr lang="tr-TR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BİLGİLERİNİZE ARZ EDERİZ.</a:t>
            </a: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r-TR" sz="1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Bişkek 2016</a:t>
            </a:r>
            <a:endParaRPr lang="tr-TR" sz="18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GÜNDEM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880F-4286-475D-B2BD-38A42D61E6E1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/>
            <a:r>
              <a:rPr lang="tr-TR" dirty="0" smtClean="0">
                <a:latin typeface="Verdana" pitchFamily="34" charset="0"/>
              </a:rPr>
              <a:t>Genel Bilgilendirme</a:t>
            </a:r>
          </a:p>
          <a:p>
            <a:pPr marL="0" indent="0">
              <a:buNone/>
            </a:pP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Devam Eden İşler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Planlanan İşler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Geliştirme Çalışmaları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Genel Değerlendirme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2640" y="136771"/>
            <a:ext cx="8518720" cy="1518992"/>
          </a:xfrm>
        </p:spPr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Strateji Geliştirme Dairesi Başkanlığı Organizasyon Şeması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5751182" y="6381328"/>
            <a:ext cx="3044952" cy="365760"/>
          </a:xfrm>
        </p:spPr>
        <p:txBody>
          <a:bodyPr/>
          <a:lstStyle/>
          <a:p>
            <a:fld id="{4A40CF6E-506D-4BB4-9F38-80F29D29F62A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6" name="Dikdörtgen 2"/>
          <p:cNvSpPr>
            <a:spLocks noChangeArrowheads="1"/>
          </p:cNvSpPr>
          <p:nvPr/>
        </p:nvSpPr>
        <p:spPr bwMode="auto">
          <a:xfrm>
            <a:off x="3339206" y="1575379"/>
            <a:ext cx="2376264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DAİRE BAŞKANI</a:t>
            </a:r>
            <a:endParaRPr kumimoji="0" lang="tr-TR" altLang="tr-TR" sz="1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ikdörtgen 5"/>
          <p:cNvSpPr>
            <a:spLocks noChangeArrowheads="1"/>
          </p:cNvSpPr>
          <p:nvPr/>
        </p:nvSpPr>
        <p:spPr bwMode="auto">
          <a:xfrm>
            <a:off x="1545976" y="3715654"/>
            <a:ext cx="1990726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T.C. Bütçe ve Muhasebe Müdürü</a:t>
            </a:r>
            <a:endParaRPr kumimoji="0" lang="tr-TR" altLang="tr-TR" sz="1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4517290" y="2184979"/>
            <a:ext cx="0" cy="110000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2527272" y="3284984"/>
            <a:ext cx="40027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4533178" y="2745865"/>
            <a:ext cx="123314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Dikdörtgen 13"/>
          <p:cNvSpPr>
            <a:spLocks noChangeArrowheads="1"/>
          </p:cNvSpPr>
          <p:nvPr/>
        </p:nvSpPr>
        <p:spPr bwMode="auto">
          <a:xfrm>
            <a:off x="5787793" y="2489154"/>
            <a:ext cx="1379840" cy="4953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Memur</a:t>
            </a:r>
            <a:endParaRPr kumimoji="0" lang="tr-TR" altLang="tr-TR" sz="1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Sekretarya</a:t>
            </a: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tr-TR" altLang="tr-TR" sz="1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Düz Bağlayıcı 12"/>
          <p:cNvCxnSpPr/>
          <p:nvPr/>
        </p:nvCxnSpPr>
        <p:spPr>
          <a:xfrm flipH="1">
            <a:off x="6585335" y="4325254"/>
            <a:ext cx="1" cy="5131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Düz Bağlayıcı 13"/>
          <p:cNvCxnSpPr>
            <a:endCxn id="31" idx="0"/>
          </p:cNvCxnSpPr>
          <p:nvPr/>
        </p:nvCxnSpPr>
        <p:spPr>
          <a:xfrm>
            <a:off x="6550102" y="3284984"/>
            <a:ext cx="0" cy="4100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2551387" y="4325254"/>
            <a:ext cx="6061" cy="5433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Dikdörtgen 34"/>
          <p:cNvSpPr>
            <a:spLocks noChangeArrowheads="1"/>
          </p:cNvSpPr>
          <p:nvPr/>
        </p:nvSpPr>
        <p:spPr bwMode="auto">
          <a:xfrm>
            <a:off x="1667087" y="4890958"/>
            <a:ext cx="1779588" cy="4953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1 Uzman, </a:t>
            </a:r>
            <a:r>
              <a:rPr lang="tr-TR" altLang="tr-T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2 </a:t>
            </a: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Veznedar, </a:t>
            </a:r>
            <a:endParaRPr kumimoji="0" lang="tr-TR" altLang="tr-TR" sz="1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5 Memur</a:t>
            </a:r>
            <a:endParaRPr kumimoji="0" lang="tr-TR" altLang="tr-TR" sz="1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ikdörtgen 35"/>
          <p:cNvSpPr>
            <a:spLocks noChangeArrowheads="1"/>
          </p:cNvSpPr>
          <p:nvPr/>
        </p:nvSpPr>
        <p:spPr bwMode="auto">
          <a:xfrm>
            <a:off x="5657168" y="4857354"/>
            <a:ext cx="1883896" cy="475756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1 Şef, 1 Uzman , 1 Memur</a:t>
            </a:r>
            <a:endParaRPr kumimoji="0" lang="tr-TR" altLang="tr-TR" sz="1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</a:tabLst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</a:tabLst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Düz Bağlayıcı 34"/>
          <p:cNvCxnSpPr>
            <a:stCxn id="7" idx="0"/>
          </p:cNvCxnSpPr>
          <p:nvPr/>
        </p:nvCxnSpPr>
        <p:spPr>
          <a:xfrm flipH="1" flipV="1">
            <a:off x="2537321" y="3284984"/>
            <a:ext cx="4018" cy="4306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Dikdörtgen 5"/>
          <p:cNvSpPr>
            <a:spLocks noChangeArrowheads="1"/>
          </p:cNvSpPr>
          <p:nvPr/>
        </p:nvSpPr>
        <p:spPr bwMode="auto">
          <a:xfrm>
            <a:off x="5554739" y="3694996"/>
            <a:ext cx="1990726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tr-T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kumimoji="0" lang="tr-TR" altLang="tr-TR" sz="1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.C. Bütçe ve Muhasebe Müdürü</a:t>
            </a:r>
            <a:endParaRPr kumimoji="0" lang="tr-TR" altLang="tr-TR" sz="1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6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Bilgilendirme : İşleyiş Şeması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16D4-31A9-4536-B423-931C07C29F9C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6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2911965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tr-TR" sz="2400" b="1" dirty="0" smtClean="0"/>
              <a:t>2015-2016 Eğitim-Öğretim Yılı Güz Dönemi Yapılan İşler</a:t>
            </a:r>
            <a:endParaRPr lang="tr-TR" sz="24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B88A-0793-4365-A556-34888465F108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2600" dirty="0" smtClean="0"/>
              <a:t>2015 İdare Faaliyet Raporu </a:t>
            </a:r>
            <a:r>
              <a:rPr lang="tr-TR" sz="2600" dirty="0"/>
              <a:t>Ö</a:t>
            </a:r>
            <a:r>
              <a:rPr lang="tr-TR" sz="2600" dirty="0" smtClean="0"/>
              <a:t>n </a:t>
            </a:r>
            <a:r>
              <a:rPr lang="tr-TR" sz="2600" dirty="0"/>
              <a:t>H</a:t>
            </a:r>
            <a:r>
              <a:rPr lang="tr-TR" sz="2600" dirty="0" smtClean="0"/>
              <a:t>azırlığı Tamamlanmıştır.</a:t>
            </a:r>
          </a:p>
          <a:p>
            <a:pPr algn="just"/>
            <a:r>
              <a:rPr lang="tr-TR" sz="2600" dirty="0" smtClean="0"/>
              <a:t>2015 Muhasebe Kesin Hesabı Yapılıp Muhasebe Kapanış İşlemleri Gerçekleştirilmiştir.</a:t>
            </a:r>
          </a:p>
          <a:p>
            <a:pPr algn="just"/>
            <a:r>
              <a:rPr lang="tr-TR" sz="2600" dirty="0" smtClean="0"/>
              <a:t>2016 Mali Yılı Bütçe ve Açılış İşlemleri Tamamlanmıştır.</a:t>
            </a:r>
          </a:p>
          <a:p>
            <a:r>
              <a:rPr lang="tr-TR" dirty="0" smtClean="0"/>
              <a:t>2013-2014 Denetleme </a:t>
            </a:r>
            <a:r>
              <a:rPr lang="tr-TR" dirty="0"/>
              <a:t>Kurulu D</a:t>
            </a:r>
            <a:r>
              <a:rPr lang="tr-TR" dirty="0" smtClean="0"/>
              <a:t>enetim </a:t>
            </a:r>
            <a:r>
              <a:rPr lang="tr-TR" dirty="0"/>
              <a:t>F</a:t>
            </a:r>
            <a:r>
              <a:rPr lang="tr-TR" dirty="0" smtClean="0"/>
              <a:t>aaliyetleri Tamamlanmıştır.</a:t>
            </a:r>
          </a:p>
          <a:p>
            <a:r>
              <a:rPr lang="tr-TR" dirty="0" smtClean="0"/>
              <a:t>Kantin Kafeterya İşletmeleri Muhasebesinin Başkanlığımıza Bağlanması ile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Muhasebe Hesap Planı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Kartlar</a:t>
            </a:r>
            <a:r>
              <a:rPr lang="tr-TR" dirty="0" smtClean="0">
                <a:solidFill>
                  <a:schemeClr val="tx1"/>
                </a:solidFill>
              </a:rPr>
              <a:t>ı Yeniden Oluşturuldu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Kantin Kafeterya İşletmeleri Muhasebesinde Daha Önce Olmayan Reçeteli Üretim Sistemine Geçildi 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7"/>
            <a:ext cx="619302" cy="6155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2015 -2016 Yılı Eğitim Öğretim Bahar Dönemi Planlanan İşler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214-D3C9-4783-9FDA-F97B2FFDE336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82453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tr-TR" dirty="0" smtClean="0"/>
              <a:t>2015 Yılı Faaliyet Raporu Taslağının  Konsolide Edilerek Rektörlük Makamına Sunulması,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tr-TR" dirty="0" smtClean="0"/>
              <a:t>2017 Yılı Bütçe Taslağının Hazırlanması,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tr-TR" dirty="0" smtClean="0"/>
              <a:t>Kantin Kafeterya İşletmeleri Muhasebesi Hesap Planının Yeniden Gözeden Geçirilerek 2017 Mali Dönemi İçin Düzenlenmesi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tr-TR" dirty="0" smtClean="0"/>
              <a:t>Üniversite Tarafından Düzenlenecek Olan Faaliyetlerin Harcama Planlarını Oluşturulması, (</a:t>
            </a:r>
            <a:r>
              <a:rPr lang="tr-TR" dirty="0" err="1" smtClean="0"/>
              <a:t>Ösym-Mezunyet</a:t>
            </a:r>
            <a:r>
              <a:rPr lang="tr-TR" dirty="0" smtClean="0"/>
              <a:t>)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59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b="1" dirty="0"/>
              <a:t>2015 -2016 Yılı Eğitim Öğretim Bahar Dönemi Planlanan İşler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F169-73F0-4B89-9F52-CE72DB0DFE91}" type="datetime1">
              <a:rPr lang="tr-TR" smtClean="0"/>
              <a:pPr/>
              <a:t>08.04.2016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tr-TR" dirty="0"/>
              <a:t>Kampüs Kart Sistemine Geçiş İşlemlerinin Tamamlanması,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tr-TR" dirty="0"/>
              <a:t>Bütünleşik Bir Otomasyon Sistemi Ve </a:t>
            </a:r>
            <a:r>
              <a:rPr lang="tr-TR" dirty="0" smtClean="0"/>
              <a:t>e-üniversite </a:t>
            </a:r>
            <a:r>
              <a:rPr lang="tr-TR" dirty="0"/>
              <a:t>Yolunda Altyapı Çalışmalarını Tamamlayarak Kademeli Olarak Uygulamaya Geçmek,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tr-TR" dirty="0"/>
              <a:t>Yıllık İzne Ayrılacak Personellerin Avans İşlemleri, İlişik Kesen Personelin Ve Ailelerinin Kesin Dönüş İşlemlerinin Yapılması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tr-TR" dirty="0"/>
              <a:t>Destek Hizmetleri Dairesi Başkanlığı Taşınır Mal Müdürlüğü İle 6 Aylık Sarf Ve Mutabakat İşlemlerini Tamamlamak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009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6433" y="221776"/>
            <a:ext cx="8534400" cy="758952"/>
          </a:xfrm>
        </p:spPr>
        <p:txBody>
          <a:bodyPr anchor="ctr">
            <a:normAutofit/>
          </a:bodyPr>
          <a:lstStyle/>
          <a:p>
            <a:r>
              <a:rPr lang="tr-TR" sz="2800" b="1" dirty="0" smtClean="0"/>
              <a:t>Performans Tablosu</a:t>
            </a:r>
            <a:endParaRPr lang="tr-TR" sz="2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18A0D-6E20-4A85-8361-BD701B9846B7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2813719"/>
              </p:ext>
            </p:extLst>
          </p:nvPr>
        </p:nvGraphicFramePr>
        <p:xfrm>
          <a:off x="370386" y="1596330"/>
          <a:ext cx="8446493" cy="478499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73650"/>
                <a:gridCol w="1212603"/>
                <a:gridCol w="1152128"/>
                <a:gridCol w="1008112"/>
              </a:tblGrid>
              <a:tr h="28350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/>
                        <a:t>2016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8350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/>
                        <a:t>Strateji Geliştirme Daire Başkanlığı 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4806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smtClean="0"/>
                        <a:t> 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smtClean="0"/>
                        <a:t>2014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smtClean="0">
                          <a:solidFill>
                            <a:schemeClr val="tx1"/>
                          </a:solidFill>
                          <a:latin typeface="+mj-lt"/>
                        </a:rPr>
                        <a:t>2015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smtClean="0">
                          <a:solidFill>
                            <a:schemeClr val="tx1"/>
                          </a:solidFill>
                          <a:latin typeface="+mj-lt"/>
                        </a:rPr>
                        <a:t>2016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5914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/>
                        <a:t>Yevmiye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/>
                        <a:t>5.785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6.066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1.085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Taşınır Ambar Devir Fiş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905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Hatalı İşlem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38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Hazırlanan Rapor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250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31714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İncelenen Evrak </a:t>
                      </a:r>
                      <a:r>
                        <a:rPr lang="tr-TR" sz="1400" u="none" strike="noStrike" dirty="0" smtClean="0"/>
                        <a:t>Sayısı  ( Gelen Evrak Sayısı 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 4.205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2.711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944</a:t>
                      </a: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Öğrenci Tedavi Ödemeleri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250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Onay Sayısı 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1.000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1.058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Avans/Kredi/Akreditif Toplam İşlem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716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Kişi ve Kurum Borçları Takip Edilen Dosya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214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Teminat İşlemleri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218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</a:tr>
              <a:tr h="29500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Emanet Hesaplarına İlişkin İşlem Sayısı(320-333-360-361-362)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9.344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9.780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1.621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Banka İşlem </a:t>
                      </a:r>
                      <a:r>
                        <a:rPr lang="tr-TR" sz="1400" u="none" strike="noStrike" dirty="0" smtClean="0"/>
                        <a:t>Sayısı(103-102-105)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10.091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10.332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2.508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Vezne Alındısı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787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</a:tr>
              <a:tr h="25914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Vezne Ödeme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tr-TR" sz="1400" u="none" strike="noStrike" dirty="0" smtClean="0">
                          <a:effectLst/>
                        </a:rPr>
                        <a:t>900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1.043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</a:tr>
              <a:tr h="24806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u="none" strike="noStrike" dirty="0"/>
                        <a:t>Genel Toplam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/>
                        <a:t>34.703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34.614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tr-TR" sz="14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7.223</a:t>
                      </a:r>
                      <a:endParaRPr kumimoji="0" lang="tr-TR" sz="14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2800" b="1" dirty="0" smtClean="0"/>
              <a:t>Ocak-Mart 2016 Bütçe </a:t>
            </a:r>
            <a:r>
              <a:rPr lang="tr-TR" sz="2800" b="1" dirty="0" err="1" smtClean="0"/>
              <a:t>Hareketeri</a:t>
            </a:r>
            <a:r>
              <a:rPr lang="tr-TR" sz="2800" b="1" dirty="0" smtClean="0"/>
              <a:t> ($)</a:t>
            </a:r>
            <a:endParaRPr lang="tr-TR" sz="2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9E4-6C68-4255-A501-F2FF15D0F6EB}" type="datetime1">
              <a:rPr lang="tr-TR" smtClean="0"/>
              <a:pPr/>
              <a:t>08.04.2016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95536" y="6492240"/>
            <a:ext cx="3581400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  <p:graphicFrame>
        <p:nvGraphicFramePr>
          <p:cNvPr id="7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04370814"/>
              </p:ext>
            </p:extLst>
          </p:nvPr>
        </p:nvGraphicFramePr>
        <p:xfrm>
          <a:off x="251520" y="1700809"/>
          <a:ext cx="8712968" cy="44459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6344"/>
                <a:gridCol w="1662840"/>
                <a:gridCol w="1610801"/>
                <a:gridCol w="1262863"/>
                <a:gridCol w="1080120"/>
              </a:tblGrid>
              <a:tr h="588058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 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Başlangıç Ödeneği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G.B.H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B.Ö.G.H %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G.H.İ.B %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889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BÜTÇE</a:t>
                      </a:r>
                      <a:r>
                        <a:rPr lang="tr-TR" b="1" baseline="0" dirty="0" smtClean="0"/>
                        <a:t> GİDER HESABI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28.692.343,00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6.214.725,80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9122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Personel Giderleri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12.730.992,00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3.103.561,62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49,94</a:t>
                      </a:r>
                    </a:p>
                  </a:txBody>
                  <a:tcPr marL="9525" marR="9525" marT="9525" marB="0" anchor="ctr"/>
                </a:tc>
              </a:tr>
              <a:tr h="84008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Sosyal Güvenlik Kurumuna Devlet</a:t>
                      </a:r>
                      <a:r>
                        <a:rPr lang="tr-TR" b="1" baseline="0" dirty="0" smtClean="0"/>
                        <a:t> Primi Giderleri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2.179.702,00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549.909,11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8,85</a:t>
                      </a:r>
                    </a:p>
                  </a:txBody>
                  <a:tcPr marL="9525" marR="9525" marT="9525" marB="0" anchor="ctr"/>
                </a:tc>
              </a:tr>
              <a:tr h="56389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Mal ve Hizmet Alımları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4.374.168,00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801.303,93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12,89</a:t>
                      </a:r>
                    </a:p>
                  </a:txBody>
                  <a:tcPr marL="9525" marR="9525" marT="9525" marB="0" anchor="ctr"/>
                </a:tc>
              </a:tr>
              <a:tr h="57077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Cari Transferler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486.696,00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80.332,31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1,29</a:t>
                      </a:r>
                    </a:p>
                  </a:txBody>
                  <a:tcPr marL="9525" marR="9525" marT="9525" marB="0" anchor="ctr"/>
                </a:tc>
              </a:tr>
              <a:tr h="59667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Se</a:t>
                      </a:r>
                      <a:r>
                        <a:rPr lang="en-US" b="1" dirty="0" smtClean="0"/>
                        <a:t>r</a:t>
                      </a:r>
                      <a:r>
                        <a:rPr lang="tr-TR" b="1" dirty="0" err="1" smtClean="0"/>
                        <a:t>maye</a:t>
                      </a:r>
                      <a:r>
                        <a:rPr lang="tr-TR" b="1" dirty="0" smtClean="0"/>
                        <a:t> Giderleri</a:t>
                      </a:r>
                      <a:endParaRPr lang="tr-T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8.920.785,00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1.679.618,83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27,03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469&quot;&gt;&lt;/object&gt;&lt;object type=&quot;2&quot; unique_id=&quot;10470&quot;&gt;&lt;object type=&quot;3&quot; unique_id=&quot;10471&quot;&gt;&lt;property id=&quot;20148&quot; value=&quot;5&quot;/&gt;&lt;property id=&quot;20300&quot; value=&quot;Slide 1 - &amp;quot;KIRGIZİSTAN-TÜRKİYE MANAS ÜNİVERSİTESİ&amp;quot;&quot;/&gt;&lt;property id=&quot;20307&quot; value=&quot;256&quot;/&gt;&lt;/object&gt;&lt;object type=&quot;3&quot; unique_id=&quot;10472&quot;&gt;&lt;property id=&quot;20148&quot; value=&quot;5&quot;/&gt;&lt;property id=&quot;20300&quot; value=&quot;Slide 2 - &amp;quot;GÜNDEM&amp;quot;&quot;/&gt;&lt;property id=&quot;20307&quot; value=&quot;257&quot;/&gt;&lt;/object&gt;&lt;object type=&quot;3&quot; unique_id=&quot;10473&quot;&gt;&lt;property id=&quot;20148&quot; value=&quot;5&quot;/&gt;&lt;property id=&quot;20300&quot; value=&quot;Slide 3 - &amp;quot; &amp;#x0D;&amp;#x0A;&amp;#x0D;&amp;#x0A;&amp;#x0D;&amp;#x0A;&amp;#x0D;&amp;#x0A;Strateji Geliştirme Dairesi Başkanlığı Organizasyon Şeması&amp;#x0D;&amp;#x0A;&amp;quot;&quot;/&gt;&lt;property id=&quot;20307&quot; value=&quot;272&quot;/&gt;&lt;/object&gt;&lt;object type=&quot;3&quot; unique_id=&quot;10474&quot;&gt;&lt;property id=&quot;20148&quot; value=&quot;5&quot;/&gt;&lt;property id=&quot;20300&quot; value=&quot;Slide 4 - &amp;quot;Genel Bilgilendirme : İşleyiş Şeması&amp;quot;&quot;/&gt;&lt;property id=&quot;20307&quot; value=&quot;261&quot;/&gt;&lt;/object&gt;&lt;object type=&quot;3&quot; unique_id=&quot;10475&quot;&gt;&lt;property id=&quot;20148&quot; value=&quot;5&quot;/&gt;&lt;property id=&quot;20300&quot; value=&quot;Slide 5 - &amp;quot;2015-2016 Eğitim-Öğretim Yılı Güz Dönemi Yapılan İşler&amp;quot;&quot;/&gt;&lt;property id=&quot;20307&quot; value=&quot;262&quot;/&gt;&lt;/object&gt;&lt;object type=&quot;3&quot; unique_id=&quot;10476&quot;&gt;&lt;property id=&quot;20148&quot; value=&quot;5&quot;/&gt;&lt;property id=&quot;20300&quot; value=&quot;Slide 6 - &amp;quot;2015 -2016 Yılı Eğitim Öğretim Bahar Dönemi Planlanan İşler&amp;quot;&quot;/&gt;&lt;property id=&quot;20307&quot; value=&quot;273&quot;/&gt;&lt;/object&gt;&lt;object type=&quot;3&quot; unique_id=&quot;10477&quot;&gt;&lt;property id=&quot;20148&quot; value=&quot;5&quot;/&gt;&lt;property id=&quot;20300&quot; value=&quot;Slide 7 - &amp;quot;2015 -2016 Yılı Eğitim Öğretim Bahar Dönemi Planlanan İşler&amp;quot;&quot;/&gt;&lt;property id=&quot;20307&quot; value=&quot;278&quot;/&gt;&lt;/object&gt;&lt;object type=&quot;3&quot; unique_id=&quot;10478&quot;&gt;&lt;property id=&quot;20148&quot; value=&quot;5&quot;/&gt;&lt;property id=&quot;20300&quot; value=&quot;Slide 8 - &amp;quot;Performans Tablosu&amp;quot;&quot;/&gt;&lt;property id=&quot;20307&quot; value=&quot;263&quot;/&gt;&lt;/object&gt;&lt;object type=&quot;3&quot; unique_id=&quot;10479&quot;&gt;&lt;property id=&quot;20148&quot; value=&quot;5&quot;/&gt;&lt;property id=&quot;20300&quot; value=&quot;Slide 9 - &amp;quot;Ocak-Mart 2016 Bütçe Hareketeri ($)&amp;quot;&quot;/&gt;&lt;property id=&quot;20307&quot; value=&quot;264&quot;/&gt;&lt;/object&gt;&lt;object type=&quot;3&quot; unique_id=&quot;10480&quot;&gt;&lt;property id=&quot;20148&quot; value=&quot;5&quot;/&gt;&lt;property id=&quot;20300&quot; value=&quot;Slide 10 - &amp;quot;Ocak-Mart 2015 Bütçe Hareketleri $&amp;quot;&quot;/&gt;&lt;property id=&quot;20307&quot; value=&quot;274&quot;/&gt;&lt;/object&gt;&lt;object type=&quot;3&quot; unique_id=&quot;10481&quot;&gt;&lt;property id=&quot;20148&quot; value=&quot;5&quot;/&gt;&lt;property id=&quot;20300&quot; value=&quot;Slide 11 - &amp;quot;2015-2016 İlk 3 Ay Bütçe Hareketleri Karşılaştırma&amp;quot;&quot;/&gt;&lt;property id=&quot;20307&quot; value=&quot;277&quot;/&gt;&lt;/object&gt;&lt;object type=&quot;3&quot; unique_id=&quot;10482&quot;&gt;&lt;property id=&quot;20148&quot; value=&quot;5&quot;/&gt;&lt;property id=&quot;20300&quot; value=&quot;Slide 12 - &amp;quot;&amp;#x0D;&amp;#x0A;&amp;#x0D;&amp;#x0A;&amp;#x0D;&amp;#x0A;&amp;#x0D;&amp;#x0A;&amp;#x0D;&amp;#x0A;&amp;#x0D;&amp;#x0A;&amp;#x0D;&amp;#x0A;2015 -2016 Başlangıç Ödeneğine Göre Bütçe Gerçekleşme Oranları (%)&amp;quot;&quot;/&gt;&lt;property id=&quot;20307&quot; value=&quot;275&quot;/&gt;&lt;/object&gt;&lt;object type=&quot;3&quot; unique_id=&quot;10483&quot;&gt;&lt;property id=&quot;20148&quot; value=&quot;5&quot;/&gt;&lt;property id=&quot;20300&quot; value=&quot;Slide 13 - &amp;quot;2015 Bütçe Başlangıç ve Gerçekleşmeleri&amp;quot;&quot;/&gt;&lt;property id=&quot;20307&quot; value=&quot;279&quot;/&gt;&lt;/object&gt;&lt;object type=&quot;3&quot; unique_id=&quot;10484&quot;&gt;&lt;property id=&quot;20148&quot; value=&quot;5&quot;/&gt;&lt;property id=&quot;20300&quot; value=&quot;Slide 14&quot;/&gt;&lt;property id=&quot;20307&quot; value=&quot;26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2203</TotalTime>
  <Words>685</Words>
  <Application>Microsoft Office PowerPoint</Application>
  <PresentationFormat>On-screen Show (4:3)</PresentationFormat>
  <Paragraphs>305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Kent</vt:lpstr>
      <vt:lpstr>KIRGIZİSTAN-TÜRKİYE MANAS ÜNİVERSİTESİ</vt:lpstr>
      <vt:lpstr>GÜNDEM</vt:lpstr>
      <vt:lpstr>     Strateji Geliştirme Dairesi Başkanlığı Organizasyon Şeması </vt:lpstr>
      <vt:lpstr>Genel Bilgilendirme : İşleyiş Şeması</vt:lpstr>
      <vt:lpstr>2015-2016 Eğitim-Öğretim Yılı Güz Dönemi Yapılan İşler</vt:lpstr>
      <vt:lpstr>2015 -2016 Yılı Eğitim Öğretim Bahar Dönemi Planlanan İşler</vt:lpstr>
      <vt:lpstr>2015 -2016 Yılı Eğitim Öğretim Bahar Dönemi Planlanan İşler</vt:lpstr>
      <vt:lpstr>Performans Tablosu</vt:lpstr>
      <vt:lpstr>Ocak-Mart 2016 Bütçe Hareketeri ($)</vt:lpstr>
      <vt:lpstr>Ocak-Mart 2015 Bütçe Hareketleri $</vt:lpstr>
      <vt:lpstr>2015-2016 İlk 3 Ay Bütçe Hareketleri Karşılaştırma</vt:lpstr>
      <vt:lpstr>       2015 -2016 Başlangıç Ödeneğine Göre Bütçe Gerçekleşme Oranları (%)</vt:lpstr>
      <vt:lpstr>2015 Bütçe Başlangıç ve Gerçekleşmeleri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KIRGIZİSTAN-TÜRKİYE MANAS ÜNİVERSİTESİ</dc:title>
  <dc:creator>Tugce</dc:creator>
  <cp:lastModifiedBy>bid</cp:lastModifiedBy>
  <cp:revision>209</cp:revision>
  <cp:lastPrinted>2016-04-08T08:37:36Z</cp:lastPrinted>
  <dcterms:created xsi:type="dcterms:W3CDTF">2013-12-07T04:12:49Z</dcterms:created>
  <dcterms:modified xsi:type="dcterms:W3CDTF">2016-04-08T10:35:13Z</dcterms:modified>
</cp:coreProperties>
</file>