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5" r:id="rId4"/>
    <p:sldId id="286" r:id="rId5"/>
    <p:sldId id="287" r:id="rId6"/>
    <p:sldId id="288" r:id="rId7"/>
    <p:sldId id="277" r:id="rId8"/>
    <p:sldId id="284" r:id="rId9"/>
    <p:sldId id="258" r:id="rId10"/>
    <p:sldId id="259" r:id="rId11"/>
    <p:sldId id="260" r:id="rId12"/>
    <p:sldId id="261" r:id="rId13"/>
    <p:sldId id="262" r:id="rId14"/>
    <p:sldId id="273" r:id="rId15"/>
    <p:sldId id="278" r:id="rId16"/>
    <p:sldId id="279" r:id="rId17"/>
    <p:sldId id="281" r:id="rId18"/>
    <p:sldId id="289" r:id="rId19"/>
    <p:sldId id="290" r:id="rId20"/>
    <p:sldId id="263" r:id="rId21"/>
    <p:sldId id="291" r:id="rId22"/>
    <p:sldId id="264" r:id="rId23"/>
    <p:sldId id="274" r:id="rId24"/>
    <p:sldId id="275" r:id="rId25"/>
    <p:sldId id="269" r:id="rId26"/>
    <p:sldId id="29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64127-F2A8-4EE5-B42E-21CD8BA87414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E6011-1572-4624-9411-9D431AED8C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787D2-E04A-46D9-B526-A76F1ACA14B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D244E-A1B6-4C30-BE8B-A5C16EA0C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D244E-A1B6-4C30-BE8B-A5C16EA0C26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2787D2-E04A-46D9-B526-A76F1ACA14B9}" type="datetimeFigureOut">
              <a:rPr lang="ru-RU" smtClean="0"/>
              <a:pPr/>
              <a:t>26.01.2012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D244E-A1B6-4C30-BE8B-A5C16EA0C26E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C2787D2-E04A-46D9-B526-A76F1ACA14B9}" type="datetimeFigureOut">
              <a:rPr lang="ru-RU" smtClean="0"/>
              <a:pPr/>
              <a:t>26.01.2012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25.01.2012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A3839D-ECD1-4AA3-9B5B-1EADBD100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14480" y="500042"/>
            <a:ext cx="7280144" cy="2414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Экология инженерия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бөл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ү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мү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Cevre Mühendisliği bölümü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5984" y="4214818"/>
            <a:ext cx="6425936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-201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окуу жылы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күзгү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семестры</a:t>
            </a: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ндагы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негизги жыйынтыктар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714348" y="1643050"/>
          <a:ext cx="7000875" cy="31353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3000"/>
                <a:gridCol w="1928813"/>
                <a:gridCol w="1071562"/>
                <a:gridCol w="714375"/>
                <a:gridCol w="714375"/>
                <a:gridCol w="714375"/>
                <a:gridCol w="714375"/>
              </a:tblGrid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 kodu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Dersin adı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öğr.sayı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533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MAT-103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de-DE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Маtematik</a:t>
                      </a:r>
                      <a:r>
                        <a:rPr kumimoji="0" lang="de-DE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FİZ-101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Genel Fizik 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MBL</a:t>
                      </a: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</a:t>
                      </a: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knik çizim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KIM-111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Genel Kimya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TAR- 154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Kırgızistan Tarihi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7467600" cy="122553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EĞİTİM-ÖĞRETİM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YILI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GÜZ DÖNEMİ</a:t>
            </a:r>
          </a:p>
          <a:p>
            <a:pPr lvl="0" algn="ctr">
              <a:spcBef>
                <a:spcPct val="0"/>
              </a:spcBef>
              <a:defRPr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SINAV SONUÇLARI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tr-TR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tr-TR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en-US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tr-TR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SINIF</a:t>
            </a:r>
            <a:endParaRPr kumimoji="0" lang="ru-RU" sz="20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785786" y="1643050"/>
          <a:ext cx="6858000" cy="40751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3000"/>
                <a:gridCol w="1928813"/>
                <a:gridCol w="1000125"/>
                <a:gridCol w="642937"/>
                <a:gridCol w="714375"/>
                <a:gridCol w="714375"/>
                <a:gridCol w="714375"/>
              </a:tblGrid>
              <a:tr h="79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 kodu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Dersin adı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öğr.sayı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11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MAT-203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Diferansiyel</a:t>
                      </a:r>
                      <a:r>
                        <a:rPr kumimoji="0" lang="de-DE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Denklemler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11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CEV-201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Çevre Kimyası-I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11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ÇEV- 203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Çevre Mikrobiyolojisi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11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МВ</a:t>
                      </a: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L- 201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Statik-Mukavemet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33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SOB- 201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Felsefe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43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7467600" cy="5111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II.</a:t>
            </a:r>
            <a:r>
              <a:rPr kumimoji="0" lang="en-US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tr-TR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SINIF</a:t>
            </a:r>
            <a:endParaRPr kumimoji="0" lang="ru-RU" sz="20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000100" y="1428736"/>
          <a:ext cx="6786562" cy="408781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1562"/>
                <a:gridCol w="1785938"/>
                <a:gridCol w="928687"/>
                <a:gridCol w="642938"/>
                <a:gridCol w="857250"/>
                <a:gridCol w="639762"/>
                <a:gridCol w="860425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 kodu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Dersin adı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öğr.sayı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CEV</a:t>
                      </a: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Temel İşlemler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CEV</a:t>
                      </a: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 Getirme ve Kanalizasyon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MBL</a:t>
                      </a: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Elekt</a:t>
                      </a: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ik teknikleri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MBL</a:t>
                      </a: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fr-F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Topoğrafya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ÇEV- 415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Toksik Maddeler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IKT- 301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Ekonomi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ÇEV-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Hava Kirliliği ve Kontrolü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SINIF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642909" y="1428736"/>
          <a:ext cx="7429553" cy="34556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1302"/>
                <a:gridCol w="1955159"/>
                <a:gridCol w="938447"/>
                <a:gridCol w="703853"/>
                <a:gridCol w="938470"/>
                <a:gridCol w="700376"/>
                <a:gridCol w="941946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 kodu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Dersin adı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öğr.sayı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CEV – 401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Çevre Hukuku ve Yönetimi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CEV – 403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Atıksu Mühendisiliği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kk-KZ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CEV</a:t>
                      </a: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- 41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Radyoekoloji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CEV – 451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Bitirme Tezi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MBL - 411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Bilgisayar Destekli Çizim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TAR-453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Ata Meken Tarihi 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SINIF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43042" y="0"/>
            <a:ext cx="5545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2011-2012 Eğitim-Öğretim Tasarım 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Programı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357290" y="500042"/>
          <a:ext cx="5981700" cy="2878455"/>
        </p:xfrm>
        <a:graphic>
          <a:graphicData uri="http://schemas.openxmlformats.org/drawingml/2006/table">
            <a:tbl>
              <a:tblPr/>
              <a:tblGrid>
                <a:gridCol w="1186694"/>
                <a:gridCol w="3445855"/>
                <a:gridCol w="267165"/>
                <a:gridCol w="248127"/>
                <a:gridCol w="248127"/>
                <a:gridCol w="585732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BİRİNCİ  YARIYIL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DERSİN KODU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ker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DERSİN ADI</a:t>
                      </a:r>
                      <a:endParaRPr lang="ru-RU" sz="1000" b="1" ker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DERSİN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KREDİSİ*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</a:t>
                      </a: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Matematik I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FİZ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</a:t>
                      </a: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Genel Fizik I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MBL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Teknik Çizim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MBL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</a:t>
                      </a: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Teknik Çizim Uygulaması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İ</a:t>
                      </a: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</a:t>
                      </a: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Genel Biyoloji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İNG/RUS-101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İngilizce I/Rusça I*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TAR-15</a:t>
                      </a: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Ata-Meken Tarihi  (Kırgızistan Cumhuriyeti Tarihi) 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BES - 105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Beden Eğitimi ve Spor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tr-T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Toplam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357290" y="3571876"/>
          <a:ext cx="5981700" cy="2878455"/>
        </p:xfrm>
        <a:graphic>
          <a:graphicData uri="http://schemas.openxmlformats.org/drawingml/2006/table">
            <a:tbl>
              <a:tblPr/>
              <a:tblGrid>
                <a:gridCol w="1186694"/>
                <a:gridCol w="3445855"/>
                <a:gridCol w="267165"/>
                <a:gridCol w="248127"/>
                <a:gridCol w="248127"/>
                <a:gridCol w="585732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İKİNCİ YARIYIL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DERSİN KODU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DERSİN ADI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DERSİN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spc="-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KREDİSİ*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ECTS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MAT-11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Matematik II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FİZ-112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Genel Fizik II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KIM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-11</a:t>
                      </a: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Genel Kimya 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KIM-114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Genel Kimya Laboratuvar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ı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İ</a:t>
                      </a: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Bilgisayar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İNG/RUS-102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İngilizce II/Rusça II*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TAR-154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Ata-Meken Tarihi  (Türkiye Cumhuriyeti Tarihi)</a:t>
                      </a:r>
                      <a:r>
                        <a:rPr lang="tr-TR" sz="1000">
                          <a:solidFill>
                            <a:srgbClr val="072D6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BES - 10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Beden Eğitimi ve Spor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Toplam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0"/>
          <a:ext cx="5981700" cy="2878455"/>
        </p:xfrm>
        <a:graphic>
          <a:graphicData uri="http://schemas.openxmlformats.org/drawingml/2006/table">
            <a:tbl>
              <a:tblPr/>
              <a:tblGrid>
                <a:gridCol w="1186694"/>
                <a:gridCol w="3445855"/>
                <a:gridCol w="267165"/>
                <a:gridCol w="248127"/>
                <a:gridCol w="248127"/>
                <a:gridCol w="585732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ÜÇÜNCÜ YARIYIL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KODU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ADI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KREDİSİ*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ECTS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SOB-201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Felsefe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İNG/RUS-203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İngilizce III/Rusça III*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MAT-211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Diferansiyel Denklemler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MBL-201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Statik-Mukavemet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</a:t>
                      </a: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EV-201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Kimyası 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</a:t>
                      </a: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EV-203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Kimyası I Laboratuvarı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ÇEV-205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Genel Ekoloji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MBL-203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Termodinamik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tr-T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Toplam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3101340"/>
          <a:ext cx="5981700" cy="3382645"/>
        </p:xfrm>
        <a:graphic>
          <a:graphicData uri="http://schemas.openxmlformats.org/drawingml/2006/table">
            <a:tbl>
              <a:tblPr/>
              <a:tblGrid>
                <a:gridCol w="1186694"/>
                <a:gridCol w="3445855"/>
                <a:gridCol w="267165"/>
                <a:gridCol w="248127"/>
                <a:gridCol w="248127"/>
                <a:gridCol w="585732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DÖRDÜNCÜ YARIYIL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KODU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ADI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KREDİSİ*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latin typeface="Times New Roman"/>
                          <a:ea typeface="Times New Roman"/>
                          <a:cs typeface="Times New Roman"/>
                        </a:rPr>
                        <a:t>ECTS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TAR-202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Dünya ve Türk Uygarlıkları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İNG/RUS-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İngilizce IV/Rusça IV*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MAT-202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İstatistik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 -20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Temel İşlemler 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-204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</a:t>
                      </a: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Mühendisliğe Giriş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 -20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Kimyası II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 -20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Kimyası II Laboratuvarı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ÇEV-210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Mikrobiyolojisi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ÇEV-212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Mikrobiyolojisi Laboratuvarı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MBL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Elektrik Teknikleri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Toplam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214414" y="642918"/>
          <a:ext cx="5981700" cy="2757603"/>
        </p:xfrm>
        <a:graphic>
          <a:graphicData uri="http://schemas.openxmlformats.org/drawingml/2006/table">
            <a:tbl>
              <a:tblPr/>
              <a:tblGrid>
                <a:gridCol w="1186694"/>
                <a:gridCol w="3445855"/>
                <a:gridCol w="267165"/>
                <a:gridCol w="248127"/>
                <a:gridCol w="248127"/>
                <a:gridCol w="585732"/>
              </a:tblGrid>
              <a:tr h="14165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BEŞİNCİ YARIYIL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3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KODU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ADI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KREDİSİ*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ECTS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ÇEV-301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Temel İşlemler II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IKT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-301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Ekonomi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MBL-301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Bilgisayar Destekli Çizim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-303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 Getirme ve Kanalizasyon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 Getirme ve Kanalizasyon Uygulaması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ÇEV-307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Radyoekoloji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tr-T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**Alan Dışı Seçmeli Ders / Seçmeli Alan Dersi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tr-T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Toplam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latin typeface="Times New Roman"/>
                          <a:ea typeface="Times New Roman"/>
                          <a:cs typeface="Times New Roman"/>
                        </a:rPr>
                        <a:t>SEÇMELI DERSLER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309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Toksik Maddeler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</a:t>
                      </a:r>
                      <a:r>
                        <a:rPr lang="fr-FR" sz="1000">
                          <a:latin typeface="Times New Roman"/>
                          <a:ea typeface="Times New Roman"/>
                          <a:cs typeface="Times New Roman"/>
                        </a:rPr>
                        <a:t>EV-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Ölçüm Aletleri ve Standartizasyon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214415" y="3643314"/>
          <a:ext cx="6000791" cy="2500334"/>
        </p:xfrm>
        <a:graphic>
          <a:graphicData uri="http://schemas.openxmlformats.org/drawingml/2006/table">
            <a:tbl>
              <a:tblPr/>
              <a:tblGrid>
                <a:gridCol w="1179961"/>
                <a:gridCol w="3426305"/>
                <a:gridCol w="265649"/>
                <a:gridCol w="246719"/>
                <a:gridCol w="246719"/>
                <a:gridCol w="70066"/>
                <a:gridCol w="565372"/>
              </a:tblGrid>
              <a:tr h="166689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ALTINCI YARIYIL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KODU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ADI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KREDİSİ*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ECTS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ÇEV-302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Temel İşlemler III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Mühendislik Ekonomisi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ÇEV-30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İçme suyu Mühendisliği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Katı Atıklar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Hukuğu ve Yönetimi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tr-T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Seçmeli Alan Dersi – I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ÇEV-300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Staj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Toplam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b="1">
                          <a:latin typeface="Times New Roman"/>
                          <a:ea typeface="Times New Roman"/>
                          <a:cs typeface="Times New Roman"/>
                        </a:rPr>
                        <a:t>SEÇMELI DERSLER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MBL-304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Topoğrafya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000">
                          <a:latin typeface="Times New Roman"/>
                          <a:ea typeface="Times New Roman"/>
                          <a:cs typeface="Times New Roman"/>
                        </a:rPr>
                        <a:t>ÇEV-3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Fizikokimyasal Arıtma Metotları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1538" y="1785926"/>
          <a:ext cx="6000792" cy="3108960"/>
        </p:xfrm>
        <a:graphic>
          <a:graphicData uri="http://schemas.openxmlformats.org/drawingml/2006/table">
            <a:tbl>
              <a:tblPr/>
              <a:tblGrid>
                <a:gridCol w="1190481"/>
                <a:gridCol w="3456852"/>
                <a:gridCol w="268018"/>
                <a:gridCol w="248920"/>
                <a:gridCol w="248920"/>
                <a:gridCol w="587601"/>
              </a:tblGrid>
              <a:tr h="15548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YEDİNCİ YARIYIL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KODU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ADI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KREDİSİ*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ECTS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-40</a:t>
                      </a: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Hava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K</a:t>
                      </a: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irliliği ve Kontrolü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-40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Hava K</a:t>
                      </a: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irliliği ve Kontrolü</a:t>
                      </a: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Laboratuvarı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Atıksu Mühendisliği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</a:t>
                      </a: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EV-407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Güvenliği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ÇEV-451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Bitirme Tezi – 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Seçmeli Alan Dersi – II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Seçmeli Alan Dersi – III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Toplam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SEÇMELI DERSLER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ÇEV-409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Biyoteknoloji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ÇEV-411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Çevresel Etki Değerlendirme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Hidrolojisi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ÇEV-415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Modellemesi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643042" y="4929198"/>
          <a:ext cx="4962525" cy="434975"/>
        </p:xfrm>
        <a:graphic>
          <a:graphicData uri="http://schemas.openxmlformats.org/drawingml/2006/table">
            <a:tbl>
              <a:tblPr/>
              <a:tblGrid>
                <a:gridCol w="1302583"/>
                <a:gridCol w="1143732"/>
                <a:gridCol w="1258105"/>
                <a:gridCol w="125810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ТЕО</a:t>
                      </a:r>
                      <a:r>
                        <a:rPr lang="tr-TR" sz="1200" b="1">
                          <a:latin typeface="Times New Roman"/>
                          <a:ea typeface="Times New Roman"/>
                        </a:rPr>
                        <a:t>Rİ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</a:rPr>
                        <a:t>UYGULAMA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</a:rPr>
                        <a:t>KREDİ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</a:rPr>
                        <a:t>ECTS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kk-KZ" sz="1200" b="1">
                          <a:latin typeface="Times New Roman"/>
                        </a:rPr>
                        <a:t>1</a:t>
                      </a:r>
                      <a:r>
                        <a:rPr lang="en-US" sz="1200" b="1">
                          <a:latin typeface="Times New Roman"/>
                        </a:rPr>
                        <a:t>23</a:t>
                      </a:r>
                      <a:endParaRPr lang="ru-RU" sz="1000" b="1">
                        <a:latin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240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785786" y="857232"/>
          <a:ext cx="7215238" cy="3840480"/>
        </p:xfrm>
        <a:graphic>
          <a:graphicData uri="http://schemas.openxmlformats.org/drawingml/2006/table">
            <a:tbl>
              <a:tblPr/>
              <a:tblGrid>
                <a:gridCol w="1431411"/>
                <a:gridCol w="4156454"/>
                <a:gridCol w="322260"/>
                <a:gridCol w="299296"/>
                <a:gridCol w="299296"/>
                <a:gridCol w="706521"/>
              </a:tblGrid>
              <a:tr h="13607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SEKİZİNCİ YARIYIL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KODU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 ADI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DERSİN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 spc="-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KREDİSİ*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ECTS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Ayırma İşlemleri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ÇEV-404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Ayırma İşlemleri Uygulaması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ÇEV-406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Temel İşlemler Laboratuvarı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Arıtma Tesislerin Tasarımı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Arıtma Tesislerin Tasarımı Uygulaması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ÇEV-452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Bitirme Tezi – II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Seçmeli Alan Dersi –IV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Seçmeli Alan Dersi – V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DES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-400</a:t>
                      </a: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Genel Uzmanlık Sınavı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DES-402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Kırgızistan Tarihi Devlet Sınavı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DES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-404</a:t>
                      </a: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Bitirme Tezi Savunma Sınavı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Toplam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b="1" dirty="0">
                          <a:latin typeface="Times New Roman"/>
                          <a:ea typeface="Times New Roman"/>
                          <a:cs typeface="Times New Roman"/>
                        </a:rPr>
                        <a:t>SEÇMELI DERSLER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de-DE" sz="1200">
                          <a:latin typeface="Times New Roman"/>
                          <a:ea typeface="Times New Roman"/>
                          <a:cs typeface="Times New Roman"/>
                        </a:rPr>
                        <a:t>ÇEV-</a:t>
                      </a: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Mühendisliğinde Goğrafik Bilgi Sistemleri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ÇEV-414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Sanayide Çevre Mühendisliği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Mühendisliğinde Araştırma Yöntemleri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ÇEV-418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Çevre Mühendisliğinde Özel Konular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001" marR="24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Autofit/>
          </a:bodyPr>
          <a:lstStyle/>
          <a:p>
            <a:pPr algn="ctr"/>
            <a:r>
              <a:rPr lang="ky-K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ÇEVRE MÜHENDİSLİĞİ İÇİN 2011 YILINDA İHALE YOLU İLE SATIN ALINACAK LABORATUVAR MALZEMELERİ LİSTESİ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1643050"/>
          <a:ext cx="6786610" cy="3929093"/>
        </p:xfrm>
        <a:graphic>
          <a:graphicData uri="http://schemas.openxmlformats.org/drawingml/2006/table">
            <a:tbl>
              <a:tblPr/>
              <a:tblGrid>
                <a:gridCol w="748222"/>
                <a:gridCol w="2310429"/>
                <a:gridCol w="2702807"/>
                <a:gridCol w="1025152"/>
              </a:tblGrid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SIRA NO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MALZEME ADI VE ÖZELLİĞİ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MİKTARI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HAVA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GA</a:t>
                      </a:r>
                      <a:r>
                        <a:rPr lang="tr-TR" sz="1200" dirty="0">
                          <a:latin typeface="Times New Roman"/>
                          <a:ea typeface="Times New Roman"/>
                          <a:cs typeface="Times New Roman"/>
                        </a:rPr>
                        <a:t>Z ÖLÇEYİCİ CİHAZ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GAZ ALERT MICRO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ADET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KOİ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 TOK TEST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SETI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 REAKTÖR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COD VE TOC TEST SET VE REACTOR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ADET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RADIA</a:t>
                      </a: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SYO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ÖLÇEYİCİ A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LET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RADIATİON ALERT ANALOG DETECTOR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ADET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KAYNAKLARDA GAZ ÖLÇEYİCİ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HANDLED COMBUSTİON ANALYZER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ADET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PH TESTLEYICI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WATERPROOF ELİTE ISFET PH TESTER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ADET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MICROBIAL HAVA ÖRNEĞIN ALMA CIHAZI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Times New Roman"/>
                          <a:cs typeface="Times New Roman"/>
                        </a:rPr>
                        <a:t>DİGİTAL MİCROBİAL AİR SAMPLERS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 ADET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5715016"/>
            <a:ext cx="71438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Окуу имаратында экологиялык микробиология лабораториясына орун берилип, ага тиешелүү жабдыктарды алуу, талап катары факультетке сунушталды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tr-TR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ÖĞRETİM ELEMANLAR LİSTESİ  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YY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00034" y="1071546"/>
          <a:ext cx="7929618" cy="46137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813"/>
                <a:gridCol w="2137549"/>
                <a:gridCol w="827438"/>
                <a:gridCol w="1379064"/>
                <a:gridCol w="1999643"/>
                <a:gridCol w="1310111"/>
              </a:tblGrid>
              <a:tr h="668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ADI SOYADI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DOĞUM TARİHİ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GÖREVİ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ÜNVANI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BİLİMSEL-PEDOGOJİK STAJI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762604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ZARLIK MAYMEKOV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BÖLÜM BAŞKANI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Mühendislik akademisinin akademiği, profesör, doktor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762604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KANATBEK KOCOBAEV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ÖĞRETİM ÜYESİ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Mühendislik akademisinin akademiği, profesör, doktor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437913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NURZAT TOTUBAYEVA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ÖĞRETİM GÖREVLİSİ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DOKTOR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437913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NURZAT ŞAYKİYEVA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UZMAN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437913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AZİZ MULLABAYEV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UZMAN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437913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CILDIZ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ÖSKÖNBAYEVA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KİMYACI – LABORANT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334228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KUBAT KEMELOV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ASİSTAN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  <a:tr h="334228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CANARBEK İZAKOV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1979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ASİSTAN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6000768"/>
          <a:ext cx="8001056" cy="5068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5752"/>
                <a:gridCol w="2214578"/>
                <a:gridCol w="857256"/>
                <a:gridCol w="1428760"/>
                <a:gridCol w="1928826"/>
                <a:gridCol w="1285884"/>
              </a:tblGrid>
              <a:tr h="506834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KAYRAT MOLDOSHEV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ÖĞRETİM ÜYESİ</a:t>
                      </a: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DSÜ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DOÇENT, DOKTOR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542" marR="59542" marT="0" marB="0" anchor="ctr" horzOverflow="overflow"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357298"/>
          <a:ext cx="7429554" cy="3525226"/>
        </p:xfrm>
        <a:graphic>
          <a:graphicData uri="http://schemas.openxmlformats.org/drawingml/2006/table">
            <a:tbl>
              <a:tblPr/>
              <a:tblGrid>
                <a:gridCol w="1821930"/>
                <a:gridCol w="1074813"/>
                <a:gridCol w="1053371"/>
                <a:gridCol w="877810"/>
                <a:gridCol w="955262"/>
                <a:gridCol w="1646368"/>
              </a:tblGrid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Adı-Soyadı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Bilimsel Çalışmalar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Kongre Sempoziyum, Konferans ve Seminerler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Bilimsel Projeler</a:t>
                      </a:r>
                      <a:r>
                        <a:rPr kumimoji="0" lang="ky-K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som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Doktora hazırlama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Ödüller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6C">
                        <a:alpha val="41176"/>
                      </a:srgb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 Zarlık MAYMEKOV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Prof., Dr. Kanatbek KOCOBAYEV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Dr.  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Nurzat TOTUBAYEVA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Nurzat ŞAYKİYEVA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Aziz MULLABAYEV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Tennis</a:t>
                      </a: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Cıldız ÖSKONBAYEVA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Atletka</a:t>
                      </a: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 güröş</a:t>
                      </a: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Canar İZAKOV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Toguz Korgool -</a:t>
                      </a: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Kubat KEMELOV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ky-K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ky-K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Tennis-3</a:t>
                      </a: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214290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MÜHENDİSLİK FAKÜLTESİ ÇEVRE MÜHENDİSLİĞİ BÖLÜMÜ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2011-2012 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EĞİTİM-ÖĞRETİM YILI</a:t>
            </a:r>
            <a:br>
              <a:rPr lang="tr-TR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ÖĞRETİM ELEMANLARIN ÇALIŞMALARI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5214950"/>
          <a:ext cx="7429552" cy="335280"/>
        </p:xfrm>
        <a:graphic>
          <a:graphicData uri="http://schemas.openxmlformats.org/drawingml/2006/table">
            <a:tbl>
              <a:tblPr/>
              <a:tblGrid>
                <a:gridCol w="1804411"/>
                <a:gridCol w="1064478"/>
                <a:gridCol w="1043242"/>
                <a:gridCol w="869369"/>
                <a:gridCol w="946076"/>
                <a:gridCol w="1701976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Doç.</a:t>
                      </a: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Dr.</a:t>
                      </a: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Kayrat  MOLDOŞEV(DSÜ)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y-K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33" marR="44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5786454"/>
            <a:ext cx="74295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Polonya’da Katowice</a:t>
            </a:r>
            <a:r>
              <a:rPr kumimoji="0" lang="tr-TR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Glivays şehirlerinde düzenlenen uluslar arası konferans materiyallerinde bir bildiri yapıldı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tr-TR" sz="17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tr-TR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rof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tr-TR" sz="17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r-TR" sz="17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tr-TR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Z.K. Maymekov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2857488" y="357166"/>
            <a:ext cx="3594380" cy="6286544"/>
          </a:xfrm>
          <a:prstGeom prst="rect">
            <a:avLst/>
          </a:prstGeom>
          <a:solidFill>
            <a:schemeClr val="bg1"/>
          </a:solidFill>
          <a:ln w="38100" cmpd="tri">
            <a:solidFill>
              <a:srgbClr val="0099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43" tIns="49770" rIns="99543" bIns="49770" anchor="ctr"/>
          <a:lstStyle/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3214678" y="642918"/>
            <a:ext cx="294005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543" tIns="49770" rIns="99543" bIns="49770">
            <a:spAutoFit/>
          </a:bodyPr>
          <a:lstStyle/>
          <a:p>
            <a:pPr algn="ctr">
              <a:defRPr/>
            </a:pPr>
            <a:r>
              <a:rPr lang="ky-KG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Кыргыз-Түрк Манас университети</a:t>
            </a:r>
            <a:endParaRPr lang="en-US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y-KG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Инженердик факультет</a:t>
            </a:r>
          </a:p>
          <a:p>
            <a:pPr algn="ctr">
              <a:defRPr/>
            </a:pPr>
            <a:r>
              <a:rPr lang="ky-KG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Экологиялык инженерия бөлүмү</a:t>
            </a:r>
          </a:p>
          <a:p>
            <a:pPr algn="ctr">
              <a:defRPr/>
            </a:pPr>
            <a:endParaRPr lang="tr-TR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tr-TR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Kırgızistan-Türkiye Manas Üniversitesi</a:t>
            </a:r>
          </a:p>
          <a:p>
            <a:pPr algn="ctr">
              <a:defRPr/>
            </a:pPr>
            <a:r>
              <a:rPr lang="tr-TR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Mühendislik Fakültesi</a:t>
            </a:r>
          </a:p>
          <a:p>
            <a:pPr algn="ctr">
              <a:defRPr/>
            </a:pPr>
            <a:r>
              <a:rPr lang="tr-TR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Çevre Mühendisliği Bölümü</a:t>
            </a:r>
            <a:endParaRPr lang="ky-KG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2143116"/>
            <a:ext cx="2819400" cy="2085671"/>
          </a:xfrm>
          <a:prstGeom prst="rect">
            <a:avLst/>
          </a:prstGeom>
          <a:noFill/>
        </p:spPr>
        <p:txBody>
          <a:bodyPr wrap="square" lIns="99543" tIns="49770" rIns="99543" bIns="4977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y-KG" sz="1400" dirty="0">
                <a:solidFill>
                  <a:srgbClr val="009A4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ИЛИМИЙ</a:t>
            </a:r>
            <a:endParaRPr lang="en-US" sz="1400" dirty="0">
              <a:solidFill>
                <a:srgbClr val="009A4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Times New Roman" pitchFamily="18" charset="0"/>
            </a:endParaRP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y-KG" sz="2400" dirty="0">
                <a:solidFill>
                  <a:srgbClr val="00B0F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СЕМИНАРЛАР</a:t>
            </a:r>
            <a:endParaRPr lang="en-US" sz="2400" dirty="0">
              <a:solidFill>
                <a:srgbClr val="00B0F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Times New Roman" pitchFamily="18" charset="0"/>
            </a:endParaRP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solidFill>
                <a:srgbClr val="009A4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Times New Roman" pitchFamily="18" charset="0"/>
            </a:endParaRP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dirty="0">
                <a:solidFill>
                  <a:srgbClr val="009A4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BİLİMSEL</a:t>
            </a:r>
            <a:endParaRPr lang="en-US" sz="1400" dirty="0">
              <a:solidFill>
                <a:srgbClr val="009A4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Times New Roman" pitchFamily="18" charset="0"/>
            </a:endParaRP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solidFill>
                  <a:srgbClr val="00B0F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SEMİNERLER</a:t>
            </a:r>
            <a:endParaRPr lang="ky-KG" sz="2400" dirty="0">
              <a:solidFill>
                <a:srgbClr val="00B0F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  <a:cs typeface="Times New Roman" pitchFamily="18" charset="0"/>
            </a:endParaRPr>
          </a:p>
          <a:p>
            <a:pPr algn="ctr" defTabSz="99541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ky-KG" sz="24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201</a:t>
            </a:r>
            <a:r>
              <a:rPr lang="tr-TR" sz="24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1</a:t>
            </a:r>
            <a:r>
              <a:rPr lang="ky-KG" sz="24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-201</a:t>
            </a:r>
            <a:r>
              <a:rPr lang="tr-TR" sz="24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  <a:cs typeface="Times New Roman" pitchFamily="18" charset="0"/>
              </a:rPr>
              <a:t>2</a:t>
            </a:r>
            <a:endParaRPr lang="en-US" sz="17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7" name="Рисунок 6" descr="001 (10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357694"/>
            <a:ext cx="2874966" cy="1785950"/>
          </a:xfrm>
          <a:prstGeom prst="rect">
            <a:avLst/>
          </a:prstGeom>
        </p:spPr>
      </p:pic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/>
          <p:nvPr/>
        </p:nvSpPr>
        <p:spPr>
          <a:xfrm>
            <a:off x="312738" y="252413"/>
            <a:ext cx="4044948" cy="62484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 cap="rnd" cmpd="tri">
            <a:solidFill>
              <a:srgbClr val="0099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43" tIns="49770" rIns="99543" bIns="49770" anchor="t" anchorCtr="0"/>
          <a:lstStyle/>
          <a:p>
            <a:pPr algn="ctr"/>
            <a:r>
              <a:rPr lang="ky-KG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Илимий  семинарлар</a:t>
            </a:r>
          </a:p>
          <a:p>
            <a:pPr algn="ctr"/>
            <a:endParaRPr lang="ky-KG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2011 </a:t>
            </a:r>
          </a:p>
          <a:p>
            <a:pPr algn="ctr"/>
            <a:r>
              <a:rPr lang="ky-KG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Металлдардын сульфиддеринин кычкыл </a:t>
            </a:r>
            <a:r>
              <a:rPr lang="kk-KZ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чөйрөдө ажырашы жана экологиялык таасирлери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Проф. Др.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Зарлык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Маймеков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y-KG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декабрь 2011</a:t>
            </a:r>
            <a:endParaRPr lang="tr-TR" sz="1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астындагы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суулардын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корголуу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даражасын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аныктоо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усулу</a:t>
            </a:r>
            <a:endParaRPr lang="tr-TR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Проф. Др.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Канатбек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Кожобаев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y-KG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январь 2012</a:t>
            </a:r>
          </a:p>
          <a:p>
            <a:pPr algn="ctr"/>
            <a:r>
              <a:rPr lang="ky-KG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Катуу тиричилик таштандылардын топуракка тийгизген таасирин биотикалык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көрсөткүчтөр боюнча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баалоо</a:t>
            </a: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Др.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Нурзат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Тотубаева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y-KG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2012</a:t>
            </a:r>
          </a:p>
          <a:p>
            <a:pPr algn="ctr"/>
            <a:r>
              <a:rPr lang="ky-KG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Биуреттин катышуусу  менен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үчтүк суу-туз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системасындагы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фазалык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 салмактуулукту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изилдөө</a:t>
            </a: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Муг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Нурзат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Шайкиева</a:t>
            </a: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y-KG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2012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Ызы-чуунун адамдын дең соолугуна болгон таасири жана аны азайтуу жолдору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y-KG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Муг. Азиз Муллабаев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2012</a:t>
            </a:r>
            <a:endParaRPr lang="tr-TR" sz="1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Лабораториялык  жабдыктардын иштөө усулдары</a:t>
            </a: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Ассист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Кубат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Кемелов</a:t>
            </a: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Ассист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Жанарбек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Изаков</a:t>
            </a: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95414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9541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4"/>
          <p:cNvSpPr/>
          <p:nvPr/>
        </p:nvSpPr>
        <p:spPr>
          <a:xfrm>
            <a:off x="4500562" y="252413"/>
            <a:ext cx="4143404" cy="62484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 cap="rnd" cmpd="tri">
            <a:solidFill>
              <a:srgbClr val="009900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43" tIns="49770" rIns="99543" bIns="49770" anchor="t" anchorCtr="0"/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Bilimsel Seminerler</a:t>
            </a:r>
            <a:endParaRPr lang="ky-KG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y-KG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18 Kasım 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2011 </a:t>
            </a: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Metal sülfitlerinin asit ortamında parçalanması ve çevresel etkileri değerlendirme</a:t>
            </a: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Prof.Dr. Zarlık Maymekov</a:t>
            </a:r>
            <a:endParaRPr lang="ky-KG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17 Aralık 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 altı suların korun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derecesin tayin etme yöntemi</a:t>
            </a:r>
            <a:r>
              <a:rPr lang="ky-KG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 Dr. Kanatbek Kocobaev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y-KG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 Ocak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tr-TR" sz="1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Evsel katı atıklar bertaraf ünitesinin toprağa olan etkisini biyotik indikatörlere göre değerlendirme</a:t>
            </a: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Nurzat Totubayeva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buAutoNum type="arabicPlain" startAt="17"/>
            </a:pP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Şubat 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228600" indent="-228600"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Biuret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katılımıyla üçlük su-tuz sistemindeki fazlık dengesinin incelenmesi</a:t>
            </a:r>
          </a:p>
          <a:p>
            <a:pPr marL="228600" indent="-228600"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Uzman Nurzat Şaykiyeva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y-KG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Mart 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Gürültü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kirlilğinin insan sağlığına olan etkisi ve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onun azaltma yöntemleri</a:t>
            </a:r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Uzman Aziz Mullabaev</a:t>
            </a: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1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Nisan </a:t>
            </a:r>
            <a:r>
              <a:rPr lang="ky-KG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tr-TR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Laboratuvar cihazların çalıştırması</a:t>
            </a: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Araş.gör. Kubat Kemelov</a:t>
            </a: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Araş.gör. Canarbek İzakov</a:t>
            </a:r>
          </a:p>
          <a:p>
            <a:pPr algn="ctr" defTabSz="99541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КООМДУК ИШ-АРАКЕТТЕР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SOSYAL FAALİYETLER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1571612"/>
            <a:ext cx="7929618" cy="4208164"/>
          </a:xfrm>
          <a:prstGeom prst="rect">
            <a:avLst/>
          </a:prstGeom>
          <a:ln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</a:ln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«Геоэкология»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илим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багыты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боюнча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илимий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диссертациялык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кеңештерге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эксперт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мүчө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катары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катышуу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«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жер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илимдери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боюнча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эксперттик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топту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башкаруу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орун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алды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(КР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Улуттук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аттестация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курамы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проф.др.Маймеков,проф.др.Кожобаев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К.А.;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Кыргыз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Республикасынын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Инженердик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Академиясынын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анык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мүчөлөрү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катары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анын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кенештерине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мезгилдик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катышуу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орун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алды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проф.др.Маймеков,проф.др.Кожобаев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К.А.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Мамлекеттик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сынактарга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мүчө жана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башчы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катары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катышуу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орун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алды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(КУУ, КМТУ);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Атоо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комиссиясында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мүчө жана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төраганын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орун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басары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катары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иштер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улантылды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проф.др.Кожобаев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К.А.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Факультеттин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жана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Табигый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илимдер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иститутунун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башкаруу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кеңештерине мүчө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катары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катышып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мезгилдик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иш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алып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барылууда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714356"/>
            <a:ext cx="8229600" cy="5429288"/>
          </a:xfrm>
          <a:prstGeom prst="rect">
            <a:avLst/>
          </a:prstGeom>
          <a:ln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</a:ln>
        </p:spPr>
        <p:txBody>
          <a:bodyPr vert="horz">
            <a:normAutofit/>
          </a:bodyPr>
          <a:lstStyle/>
          <a:p>
            <a:pPr marL="355600" lvl="0" indent="-355600">
              <a:buFont typeface="Wingdings" pitchFamily="2" charset="2"/>
              <a:buChar char="Ø"/>
              <a:tabLst>
                <a:tab pos="355600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‘Jeoekoloji’ bilim dalında bilimsel savunma kurulunda uzman üye olarak katılımı, ‘Toprak bilimleri’ bilim dalında uzmanlar kurulunun başkanı olarak görevlendirme. (Kırgız Cumhuriyetinin Atestasyon Komisyonu) Prof. Dr. Zarlık Maymekov, Prof. Dr. Kanatbek Kocobayev;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Font typeface="Wingdings" pitchFamily="2" charset="2"/>
              <a:buChar char="Ø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Kırgız Cumhuriyetinin Mühendislik Akademisinin üyeleri olarak ilgili komisyonlarda görevlendirme. Prof. Dr. Zarlık Maymekov, Prof. Dr. Kanatbek Kocobayev;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Font typeface="Wingdings" pitchFamily="2" charset="2"/>
              <a:buChar char="Ø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Devlet Sınavların düzenlenmesi ve yapılması sırasında üye olarak görevlendirme.(Kırgız Teknik Üniversitesi, Kırgız Milli Üniversitesi);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Font typeface="Wingdings" pitchFamily="2" charset="2"/>
              <a:buChar char="Ø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Kırgız Cumhuriyeti Terim Komisyonunda üye ve başkan yardımcısı olarak görevlendirme. Prof. Dr. Kanatbek Kocobayev;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0" indent="-355600">
              <a:buFont typeface="Wingdings" pitchFamily="2" charset="2"/>
              <a:buChar char="Ø"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Mühendislik Fakültesi ve Fen Bilimler Enstitüsünün yönetim kurullarında üye olarak görevlendirme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00042"/>
            <a:ext cx="7467600" cy="58738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700" b="1" dirty="0" smtClean="0">
                <a:latin typeface="Times New Roman" pitchFamily="18" charset="0"/>
                <a:cs typeface="Times New Roman" pitchFamily="18" charset="0"/>
              </a:rPr>
              <a:t>Эл аралык мамилелер боюнча иш </a:t>
            </a:r>
            <a:r>
              <a:rPr lang="kk-KZ" sz="1700" b="1" dirty="0" smtClean="0">
                <a:latin typeface="Times New Roman" pitchFamily="18" charset="0"/>
                <a:cs typeface="Times New Roman" pitchFamily="18" charset="0"/>
              </a:rPr>
              <a:t>аракеттер</a:t>
            </a:r>
            <a:endParaRPr lang="tr-TR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Uluslar arası işbirlikleri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ClrTx/>
              <a:buFont typeface="Wingdings" pitchFamily="2" charset="2"/>
              <a:buChar char="Ø"/>
            </a:pPr>
            <a:r>
              <a:rPr lang="kk-KZ" sz="1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экологиялык инженерия бөлүмү (Туркия, Мерсин университети, Инженердик факультет)  менен түзүлгөн иш бирлиги боюнча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бөлүмдүн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студенти стаж практикасын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Туркиянын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Анкара, Стамбул,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Кайсери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шаарларында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ийгиликт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үү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өткөр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үштү;</a:t>
            </a:r>
            <a:r>
              <a:rPr lang="kk-KZ" sz="1800" dirty="0" smtClean="0"/>
              <a:t> </a:t>
            </a:r>
          </a:p>
          <a:p>
            <a:pPr fontAlgn="t">
              <a:buClrTx/>
              <a:buFont typeface="Wingdings" pitchFamily="2" charset="2"/>
              <a:buChar char="Ø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Түштүк Казахстан мамлекеттик университети менен илимий иш чаралар орун алды</a:t>
            </a:r>
            <a:endParaRPr lang="tr-TR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ClrTx/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өнүктүрүү</a:t>
            </a:r>
            <a:endParaRPr lang="tr-TR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ClrTx/>
              <a:buNone/>
            </a:pP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Kültürel ve sosyal faaliyetler</a:t>
            </a:r>
            <a:endParaRPr lang="tr-TR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Tx/>
              <a:buFont typeface="Wingdings" pitchFamily="2" charset="2"/>
              <a:buChar char="Ø"/>
            </a:pP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Университеттик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оюндарында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соолук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спартакиадасында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теннис,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жеңил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атлетика, кол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күрөш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волейбол 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ийгиликтер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жетишилди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Студенттер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өндүрүштүк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мекемелерде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таанышуу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экскурсиялары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уюштурулду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Бишкек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суу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каналы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Кыргызгидромет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Өзгөчө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кырдаал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министрлиги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ж.б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ClrTx/>
              <a:buNone/>
            </a:pP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маалыматтар</a:t>
            </a:r>
            <a:endParaRPr lang="tr-TR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ClrTx/>
              <a:buNone/>
            </a:pP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Radyobildiriler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Tx/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КТУ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радиосунда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экологиялык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мезгилдик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билдирүүлөр жасалды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радиосунда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экология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проблемасы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билдирүү жасалды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573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TEŞEKKÜRLER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Экологиялык инженерия бөлүмүнүн негизги иш-аракеттери 2011-2012 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214422"/>
            <a:ext cx="7467600" cy="40004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ky-KG" sz="1600" dirty="0" smtClean="0">
                <a:latin typeface="Times New Roman" pitchFamily="18" charset="0"/>
                <a:cs typeface="Times New Roman" pitchFamily="18" charset="0"/>
              </a:rPr>
              <a:t>АР БИР ЖУМАДА (АПТАДА) АТКАРЫЛА ТУРГАН ИШ-ЧАРАЛАР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571612"/>
          <a:ext cx="6834214" cy="1350222"/>
        </p:xfrm>
        <a:graphic>
          <a:graphicData uri="http://schemas.openxmlformats.org/drawingml/2006/table">
            <a:tbl>
              <a:tblPr/>
              <a:tblGrid>
                <a:gridCol w="380102"/>
                <a:gridCol w="1138228"/>
                <a:gridCol w="1862429"/>
                <a:gridCol w="2421850"/>
                <a:gridCol w="1031605"/>
              </a:tblGrid>
              <a:tr h="3353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 b="1">
                          <a:latin typeface="Times New Roman"/>
                          <a:ea typeface="Times New Roman"/>
                        </a:rPr>
                        <a:t>Иш - чара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 b="1" dirty="0">
                          <a:latin typeface="Times New Roman"/>
                          <a:ea typeface="Times New Roman"/>
                        </a:rPr>
                        <a:t>Факультет жана бөлүм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 b="1">
                          <a:latin typeface="Times New Roman"/>
                          <a:ea typeface="Times New Roman"/>
                        </a:rPr>
                        <a:t>Жооптулар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 b="1">
                          <a:latin typeface="Times New Roman"/>
                          <a:ea typeface="Times New Roman"/>
                        </a:rPr>
                        <a:t>Апта күнү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факультет кеңешинин жыйыны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Инженердик факультет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проф.др. Улан Бримкулов, фак.секретары Ж. Осмоналиев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шаршемби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16:00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</a:rPr>
                        <a:t>бөлүм</a:t>
                      </a:r>
                      <a:r>
                        <a:rPr lang="ky-KG" sz="1100">
                          <a:latin typeface="Times New Roman"/>
                          <a:ea typeface="Times New Roman"/>
                        </a:rPr>
                        <a:t> кеңешинин жыйыны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100">
                          <a:latin typeface="Times New Roman"/>
                          <a:ea typeface="Times New Roman"/>
                        </a:rPr>
                        <a:t>проф.др. Зарлык Маймеков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100" dirty="0">
                          <a:latin typeface="Times New Roman"/>
                          <a:ea typeface="Times New Roman"/>
                        </a:rPr>
                        <a:t>дүйшөмбү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1100" dirty="0">
                          <a:latin typeface="Times New Roman"/>
                          <a:ea typeface="Times New Roman"/>
                        </a:rPr>
                        <a:t>15:00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6697" marR="66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928662" y="3000372"/>
            <a:ext cx="6429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y-KG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 БИР АЙДА АТКАРЫЛА ТУРГАН ИШ-ЧАРАЛАР</a:t>
            </a:r>
            <a:endParaRPr kumimoji="0" lang="ky-KG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9" y="3429000"/>
          <a:ext cx="6858046" cy="3161815"/>
        </p:xfrm>
        <a:graphic>
          <a:graphicData uri="http://schemas.openxmlformats.org/drawingml/2006/table">
            <a:tbl>
              <a:tblPr/>
              <a:tblGrid>
                <a:gridCol w="346855"/>
                <a:gridCol w="1666635"/>
                <a:gridCol w="1975990"/>
                <a:gridCol w="2068395"/>
                <a:gridCol w="800171"/>
              </a:tblGrid>
              <a:tr h="14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 b="1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 b="1">
                          <a:latin typeface="Times New Roman"/>
                          <a:ea typeface="Times New Roman"/>
                        </a:rPr>
                        <a:t>Иш - чара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 b="1">
                          <a:latin typeface="Times New Roman"/>
                          <a:ea typeface="Times New Roman"/>
                        </a:rPr>
                        <a:t>Факультет жана бөлүм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 b="1">
                          <a:latin typeface="Times New Roman"/>
                          <a:ea typeface="Times New Roman"/>
                        </a:rPr>
                        <a:t>Жооптулар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 b="1">
                          <a:latin typeface="Times New Roman"/>
                          <a:ea typeface="Times New Roman"/>
                        </a:rPr>
                        <a:t>Апта күнү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y-KG" sz="9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Бөлүмдүн иш жана стратегиялык планын ишке ашыруу отчетун кароо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проф. др. У. Бримкулов,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фак.секретары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Ж.Осмоналиев,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бөлүм башчы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 проф.др. З.Маймеков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</a:rPr>
                        <a:t>жума күнү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y-KG" sz="9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Стаж комиссиясынын  отчетун угуу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Факультеттин стаж комиссиясынын төрагасы, др.Н.Тотубаева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</a:rPr>
                        <a:t> жума күнү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y-KG" sz="9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Бөлүм семинарлары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(программасын кара)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проф.др.Маймеков З.К.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проф.др.,Кожобаев К.А.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др.Тотубаева Н..,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муг.Шайкиева Н.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муг.Муллабаев А.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адис Кемелов К.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адис Изаков Ж.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</a:rPr>
                        <a:t>ар бир айда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kk-KZ" sz="900">
                          <a:latin typeface="Times New Roman"/>
                          <a:ea typeface="Times New Roman"/>
                        </a:rPr>
                        <a:t> жума күнү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Студенттерге адистикке караштуу Бишкек жана айланасындагы өнөр-жай ишканаларына тааныштыруу экскурсияларын уюштуруу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проф.др.К.Кожобаев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доц.др.К.Молдошев,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муг.  Н. Тотубаева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мезгилдик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Университеттин веб-сайтында бөлүмдүн маалыматтарын мезгилдүү жаңылап туруу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900">
                          <a:latin typeface="Times New Roman"/>
                          <a:ea typeface="Times New Roman"/>
                        </a:rPr>
                        <a:t>А. Муллабаев, К. Кемелов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900" dirty="0">
                          <a:latin typeface="Times New Roman"/>
                          <a:ea typeface="Times New Roman"/>
                        </a:rPr>
                        <a:t>мезгилдик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7329" marR="5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Autofit/>
          </a:bodyPr>
          <a:lstStyle/>
          <a:p>
            <a:pPr algn="ctr"/>
            <a:r>
              <a:rPr lang="ky-K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2011-2012 ОКУУ ЖЫЛЫНДА ЖЕ СЕМЕСТРДЕ ИШКЕ АШЫРЫЛА ТУРГАН ПЛАН 2011-2012 ОКУУ ЖЫЛЫНДА ЖЕ СЕМЕСТРДЕ ИШКЕ АШЫРЫЛА ТУРГАН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42910" y="1357298"/>
          <a:ext cx="7500990" cy="5017859"/>
        </p:xfrm>
        <a:graphic>
          <a:graphicData uri="http://schemas.openxmlformats.org/drawingml/2006/table">
            <a:tbl>
              <a:tblPr/>
              <a:tblGrid>
                <a:gridCol w="351314"/>
                <a:gridCol w="2388492"/>
                <a:gridCol w="1842336"/>
                <a:gridCol w="1953673"/>
                <a:gridCol w="965175"/>
              </a:tblGrid>
              <a:tr h="216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>
                          <a:latin typeface="Times New Roman"/>
                          <a:ea typeface="Times New Roman"/>
                        </a:rPr>
                        <a:t>Иш - чара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 dirty="0">
                          <a:latin typeface="Times New Roman"/>
                          <a:ea typeface="Times New Roman"/>
                        </a:rPr>
                        <a:t>Факультет жана бөлүм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>
                          <a:latin typeface="Times New Roman"/>
                          <a:ea typeface="Times New Roman"/>
                        </a:rPr>
                        <a:t>Жооптулар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 b="1">
                          <a:latin typeface="Times New Roman"/>
                          <a:ea typeface="Times New Roman"/>
                        </a:rPr>
                        <a:t>Апта күнү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 dirty="0">
                          <a:latin typeface="Times New Roman"/>
                          <a:ea typeface="Times New Roman"/>
                        </a:rPr>
                        <a:t>Инженердик факультеттин электрондук окуу порталына экологиялык инженерия билим багыты боюнча окуу материалдарын камсыздоо  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К.Барктабасов,  А.Муллабаев,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К. Кемелов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жыл ичинде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y-KG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 dirty="0">
                          <a:latin typeface="Times New Roman"/>
                          <a:ea typeface="Times New Roman"/>
                        </a:rPr>
                        <a:t>Биринчи курстун студенттерин университет, факультет жана бөлүм менен тааныштыруу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проф.др.З.Маймеков,  куратор др.Н.Тотубаева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сентябрь-октябрь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y-KG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Студенттердин жайкы практикалык иштеринин жыйынтыктарын кабыл алуу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проф.др.З.Маймеков, стаж куратору др.Н.Тотубаева жана  бөлүмдүн мугалимдери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сентябрь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y-KG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Студенттик Кеңештин шайлоо иш-аракеттерин өткөзүү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 Муллабаев А.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ШайкиеваН.,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Тотубаева Н.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Манас радиосунда экологиялык  проблемалар боюнча таанытуу билдирүүлөрдү уюштуруу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проф.др. К.Кожобаев. др.Н.Тотубаева, доц.др.К.Молдошев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мезгилдик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Студенттик клубдун иштерин арттыруу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“Биота” клубу, Тинатин Талас кызы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жыл ичинде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Маалымат каражаттарында(массмедия)   экологиялык проблемалар жөнүндө билдирүүлөрдү жасоо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доц.др.К Молдошев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мезгилдик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Китепкана тарабынан берилүүчү электрондук маалымат булактарын колдонуу боюнча билдир</a:t>
                      </a:r>
                      <a:r>
                        <a:rPr lang="kk-KZ" sz="800">
                          <a:latin typeface="Times New Roman"/>
                          <a:ea typeface="Times New Roman"/>
                        </a:rPr>
                        <a:t>үүлөр</a:t>
                      </a:r>
                      <a:r>
                        <a:rPr lang="ky-KG" sz="8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муг.Н.Шайкиева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ар бир семестрде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Илимий долбоор  жазуу жана министрлике, университеттин жетекчилигине өткөзүү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инженерия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проф.др.К.Кожобаев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ноябрь –декабрь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Аткарылып жаткан илимий долбоорлорду министрликте жана университетте жактоо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проф.др. З. Маймеков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КТМУнун кышкы ден-соолук спорт жарыштарына катышуу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А.Муллабаев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январь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y-KG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Конференцияларга доклад менен катышуу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проф.др.Маймеков З.К.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проф.др.,Кожобаев К.А.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октябрь-ноябрь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Окуу китеп, окуу куралдары, методикалык иштерди жазуу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>
                          <a:latin typeface="Times New Roman"/>
                          <a:ea typeface="Times New Roman"/>
                        </a:rPr>
                        <a:t>бөлүм мугалимдери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жыл ичинде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Университеттеги комиссияларга катышуу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>
                          <a:latin typeface="Times New Roman"/>
                          <a:ea typeface="Times New Roman"/>
                        </a:rPr>
                        <a:t>бөлүм мугалимдери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жыл ичинде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Профориентация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y-KG" sz="800">
                          <a:latin typeface="Times New Roman"/>
                          <a:ea typeface="Times New Roman"/>
                        </a:rPr>
                        <a:t>Экологиялык инжерения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800">
                          <a:latin typeface="Times New Roman"/>
                          <a:ea typeface="Times New Roman"/>
                        </a:rPr>
                        <a:t>бөлүм мугалимдери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y-KG" sz="800" dirty="0">
                          <a:latin typeface="Times New Roman"/>
                          <a:ea typeface="Times New Roman"/>
                        </a:rPr>
                        <a:t>май,2012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0507" marR="405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986" y="274638"/>
            <a:ext cx="7467600" cy="439718"/>
          </a:xfrm>
        </p:spPr>
        <p:txBody>
          <a:bodyPr>
            <a:normAutofit/>
          </a:bodyPr>
          <a:lstStyle/>
          <a:p>
            <a:pPr algn="ctr"/>
            <a:r>
              <a:rPr lang="ky-K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БӨЛҮМДӨГҮ </a:t>
            </a:r>
            <a:r>
              <a:rPr lang="ky-K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БАШКА ИШ-ЧАРАЛАР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42910" y="785794"/>
            <a:ext cx="74295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өкмөттүн алдындагы жогорку аттестациялык комитеттин иштерине илимий эксперт башчысы, КР УИА Геология институтундагы окумуштуу кенештин ишине мүчө катары катышуу (мезгилдик,проф.др.Кожобаев К.А.);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 УИА Геология, Химия жана химиялык технология институттарындагы диссертациялык кенештердин иштерине мүчө жана эксперт катары катышуу (мезгилдик, проф.др.Маймеков З.К.);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 Билим берүү жана илим министирлигинде илимий долбоорлорго эксперт мүчө катары катышуу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(декабрь, 2011ж,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проф.др.Маймеков З.К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-бүтүрүүчүлөрдүн иштерин жактоону уюштуруу, мамлекеттик комиссиянын жыйынына катышуу ,  бүтүрүүчүлөрдүн кечесине катышуу (июнь,2012, бөлүм мугалимдери,жооптуу А.Муллабаев);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-лабораториялык  аппараттардын методикалык көрсөтмөлөрүн иштеп чыгуу жана аларды практикалык ишке киргизүү (сентябрь-май,2011-2012жж, жооптуу- др.Н.Тотубаева, аткаруучулар: муг.Н.Шайкиева, муг.А Муллабаев, асистентер: К.Кемелов, Изаков Ж., Осконбаева Ж.);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-бакалаврлардын  бүтүрүү иштеринин жана магистрлардын диссертацияларынын темаларын аныктоо, бекитүүгө сунуштоо(октябрь, 2011, проф.др Маймеков З.К., проф.др.Кожобаев К.А.,  др.Н.Тотубаева);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-семестрдик сынак алуу иштерин уюштуруу жана өткөрүү (проф.др Маймеков З.К., бөлүм секретары жана мугалимдери, январь, июнь,2012ж);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-жаңы китеп жана мезгилдик журналдарды экологиялык инженерия билим-илим багыттары боюнча университет тарабынан сатып алуу иш аракеттерине билги берүү жана иш алып баруу (октябрь, март,2011-2012жж, мезгилдик, муг.Шайкиева Н);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-абитуриенттер үчүн бөлүмдүн рекламалык баракчасын түзүүгө материалдарды даярдоо (май,2012ж, муг.А Муллабаев, асистентер: Кемелов К, Изаков Ж.);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-«Ж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алпы экология» курсу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университеттин айрым б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өлүмдөрүндө 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Туризм жана мейманкана иштетүү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 аралык мамилелер ж.б.)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сервис сабак катары берүү ( сентябрь-январь,2011-2012жж,доц.др. Молдошев К.)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-«Геоэкология» илим багыты боюнча бир илимдин кандидаттык жана бир доктордук иштерине  жетекчилик кылуу жана кенешчи болуу, аларды коргоого даярдоо (проф.др.Кожобаев К.А., проф.др Маймеков З.К., 2012жж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42910" y="714356"/>
            <a:ext cx="742955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kk-KZ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«Ыктымалдык теориясы жана статистика» боюнча окуу китебин даярдоо жана басмага берүү (проф.,др.Кожобаев К.А.,биргелешкен автордук негизде,2012ж);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kk-KZ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Кыргыз Республикасынын Атоо комиссиясында мүчө катары иштерди улантуу (проф.др.Кожобаев К.А., мезгилдик, 2011-2012жж);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kk-KZ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-«Табигый илимдер журналы» жана «Экология» журналдарынын редакциялык кенештеринде мүчө  болуу (проф.др Маймеков З.К., мезгилдик,2011-2012жж);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kk-KZ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-илимий кандидаттык жана доктордук жумуштарды жана макалаларды рецензиялоо (проф.др Маймеков З.К., проф.др.Кожобаев К.А., мезгилдик,2011-2012жж);</a:t>
            </a:r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Процесстердин негизи» курсу боюнча түшүндүрмө сөздүгүнүн кыргызча үлгүсүн жазуу жана басмага даярдоо ( проф.др Маймеков З.К., муг.Шайкиева Н. , май, 2012жж);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экологиялык инженерия билим багыты боюнча доктордук программанын долбоорун даярдоо  жана бөлүмдө карап талкуулоо (проф.др.Кожобаев К.А., муг.Муллабаев А. , ноябрь,2011жж);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экологиялык инженерия билим багыты боюнча керектүү лабораториялык жабдыктарды алуу жана технологиялык базаларды чыңдоо (проф.др Маймеков З.К., др.Тотубаева Н, муг.Муллабаев А., асистенттер Кемелов К,Изаков Ж., 2011-2012жж);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бөлүмдөгү илимий долбоордун натыйжаларын окуу процесстерде колдонуу жана аны жайылтуу (проф.др Маймеков З.К., проф.др.Кожобаев К.А., 2011-2012жж);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экологиялык инженерия билим-илим багыттары боюнча «ачык эшик»/ май,2012ж/ жана «карьердик / март, 20112ж/ күндөрүн уюштуруу (др.Н.Тотубаева, муг.Н.Шайкиева, асистенттер: Кемелов К , Ж.Осконбаева);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Бишкектеги «Ата-Түрк» багында экологиялык тазалоо жумуштарын бөлүм жана студенттердин экологиялык «Биота» клубу менен биргелешип, уюштуруп өткөрүү (др.Тотубаева Н. студент Тинатин Талас кызы, май,2012ж);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студенттер үчүн тарбиялык мааниде «Поэзия» саатын өткөрүү (проф.др.Кожобаев К.А., май,2012жж.);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экологиялык инженерия билим багытын бүтүрүүчүлөрдү бөлүмдүн вев-сайтына киргизүү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муг.А Муллабаев, асистент Кемелов К.октябрь-ноябрь,2011ж);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0850" algn="l"/>
                <a:tab pos="630238" algn="l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жаратылышты коргоочу  мекеме, уюмдар жана бул багыттагы иш адамдары менен байланыш кызматташтыкты өнүктүрүү (проф.др.Кожобаев К.А.,доц.др.Молдошев К.О.,др. Тотубаева Н., мезгилдик, 2011-2012жж);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  <a:tab pos="630238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285852" y="1785926"/>
          <a:ext cx="6215063" cy="25237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18013"/>
                <a:gridCol w="179705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Adı-Soyadı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Ders Yükü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Prof.Dr. Zarlık MAYMEKOV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Prof.Dr. Kanatbek KOCOBAYEV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Öğr.Gör.Dr. Nurzat TOTUBAYEVA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Uzman Nurzat ŞAYKİYEVA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Uzman Aziz MULLABAYEV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Laborant Cıldız ÖSKÖNBAYEVA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Araş.Gör.Canarbek İZAKOV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Araş.Gör.Kubat KEMELOV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21429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2011-2012 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EĞİTİM-ÖĞRETİM YILI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GÜZ DÖNEMİ DERS YÜKÜ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3" y="4357694"/>
          <a:ext cx="6215106" cy="280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29155"/>
                <a:gridCol w="178595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Doç.Dr. Kayratbek MOLDOŞEV (DSÜ)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274638"/>
            <a:ext cx="8115328" cy="368280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DERS PROGRAMI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0034" y="714355"/>
          <a:ext cx="8143931" cy="5500724"/>
        </p:xfrm>
        <a:graphic>
          <a:graphicData uri="http://schemas.openxmlformats.org/drawingml/2006/table">
            <a:tbl>
              <a:tblPr/>
              <a:tblGrid>
                <a:gridCol w="557827"/>
                <a:gridCol w="559507"/>
                <a:gridCol w="1949032"/>
                <a:gridCol w="1950712"/>
                <a:gridCol w="1619713"/>
                <a:gridCol w="1507140"/>
              </a:tblGrid>
              <a:tr h="1091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Gün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55" marR="4055" marT="40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Saat</a:t>
                      </a:r>
                    </a:p>
                  </a:txBody>
                  <a:tcPr marL="4055" marR="4055" marT="40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 Sınıf 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II Sınıf </a:t>
                      </a:r>
                    </a:p>
                  </a:txBody>
                  <a:tcPr marL="4055" marR="4055" marT="40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III Sınıf </a:t>
                      </a:r>
                    </a:p>
                  </a:txBody>
                  <a:tcPr marL="4055" marR="4055" marT="40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IV Sınıf 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Pazartesı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55" marR="4055" marT="40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08.00 - 08.45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 -301 Temel Işlemler II </a:t>
                      </a:r>
                      <a:b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Prof.Dr. Zarlık MAYMEKOV </a:t>
                      </a:r>
                      <a:b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523</a:t>
                      </a:r>
                      <a:endParaRPr lang="en-US" sz="500" b="0" i="1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08.55 - 09.40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09.50 - 10.35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ÇEV-411 Radyoekoloji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10.45 - 11.30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FİZ-111 (U) Genel Fizik I LAB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SOB-201 Felsefe (T) İİBF Anfi 210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Uzman Nurzat ŞAYKİYEVA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11.40 - 12.25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Uzman Azat AKMATBEKOVA Fiz.Lab.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Öğr.Gör. Dr. Abdraşit BAPATAYEVA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İletişim Çevre Lab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4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13.30 - 14.15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İNG-101/ RUS-101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İNG / RUS-202 Rusça III-IV / İngilizce III-IV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MBL-411 Bilgisayar Destekli Çizim Çevre LAB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14.25 - 15.10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526-523-316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İlet Fak 517-516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Uzman Aziz MULLABAYEV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15.20 - 16.05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KİM-111 (T)  Genel Kimya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İKT-301- Ekonomi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16.15 - 17.00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Doç.Dr.Külümkan SARTOVA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Prof.Dr. Cusup PRİMBAYEV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17.10 - 17.55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523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Fak 316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Salı</a:t>
                      </a:r>
                    </a:p>
                  </a:txBody>
                  <a:tcPr marL="4055" marR="4055" marT="40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08.00 - 08.45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MAT-111 (T) Matematik I Anfi 210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08.55 - 09.40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Doç.Dr. Abdumomun USENOV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ÇEV-201 (T) Çevre Kimyası 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MBL-411 Bilgisayar Destekli Çizim cısco LAB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09.50 - 10.35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Uzman Nurzat ŞAYKİYEVA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ÇEV-305(T)Hava Kirliliği ve Kontrolü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Uzman Canar İZAKOV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10.45 - 11.30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Sınıf 229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516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11.40 - 12.25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Dr. Nurzat TOTUBAYEVA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0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13.30 - 14.15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MAT-111(U) Matematik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ÇEV-303 Su Getirme ve Kanalizasyon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ÇEV-401 Çevre Hukuğu ve Yönetimi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14.25 - 15.10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Doç. Dr. Abdumomun USENOV İletişim 516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Prof.Dr. Kanatbek KOCOBAYEV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Doç.Dr.Kayratbek MOLDOŞEV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15.20 - 16.05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Fak 526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İlet Fak Çevre Lab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16.15 - 17.00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Çarşamba</a:t>
                      </a:r>
                    </a:p>
                  </a:txBody>
                  <a:tcPr marL="4055" marR="4055" marT="40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08.00 - 08.45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TAR-154 Ata Meken Tarihi I -İlet Fak Anfi 203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MAT-211 (Sınıf 526 İİBF)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08.55 - 09.40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Prof. Dr. Kubatbek TAABALDİYEV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Diferansiyel Denklemeler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ÇEV-451 Bitirme Tezi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09.50 - 10.35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BES-105Beden Eğitimi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Öğr. Gör.Dr. Elmira ABDILDAYEVA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ÇEV-303 Mühendislik Ekonomisi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ÇEV-403 (T) Atkısu Mühendisliği 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10.45 - 11.30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Spor Salonu Yüliya Nikulşina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Prof.Dr. Kanatbek KOCOBAYEV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Prof.Dr. Kanatbek KOCOBAYEV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11.40 - 12.25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Fak 523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İlet Fak Çevre Lab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13.30 - 14.15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İNG-101/ RUS-101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RUS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14.25 - 15.10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526-523-316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Sınıf -229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15.20 - 16.05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MBL-101(U)Teknik Çizim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TAR-454 Ata Meken Tarihi I İİBF 203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3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16.15 - 17.00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Öğr.Gör. Dr. Kalıbek DIKANALİYEV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Yard.Doç.Dr.Mehmet Kıldıroglu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109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Perşembe</a:t>
                      </a:r>
                    </a:p>
                  </a:txBody>
                  <a:tcPr marL="4055" marR="4055" marT="40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08.00 - 08.45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08.55 - 09.40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KİM-111 (U)  Genel Kimya LAB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09.50 - 10.35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Uzman Nurzat ŞAYKİYEVA Çev.Lab.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MBL-403 Atkısu Mühendisliği (U) 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4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10.45 - 11.30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ÇEV-201 (U) Çevre Kimyası 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MBL-301 Elektrik Teknikleri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Uzman Kubat KEMELOV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11.40 - 12.25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Uzman Nurzat ŞAYKİYEVA  Çev. Lab.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Öğr.Gör. Mehmet KARADENİZ İİBF 523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13.30 - 14.15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MBL-101 (T) Teknik Çizim İİBF Anfi 210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ÇEV-203 Çevre Mikrobiyolojisi (T)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MBL-304 (T) Topografya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14.25 - 15.10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Öğr.Gör. Dr. Kalıbek DIKANALİYEV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Dr. Nurzat TOTUBAEVA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Sınıf 316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15.20 - 16.05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İletişim Fak Sınıf 517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Doç. Dr. Kayratbek MOLDOŞEV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16.15 - 17.00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17.10- 17.55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910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Cuma</a:t>
                      </a:r>
                    </a:p>
                  </a:txBody>
                  <a:tcPr marL="4055" marR="4055" marT="405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08.00 - 08.45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FİZ-111 (T) Genel Fizik 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08.55 - 09.40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Anfi 210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09.50 - 10.35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Doç. Dr. Tamara KARAŞEVA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MBL-201 Statik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10.45 - 11.30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Doç. Dr. Kubanıçbek KOYÇUMANOV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ÇEV-451 Bitirme Tezi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11.40 - 12.25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Sınıf 526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0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13.30 - 14.15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İNG-101/ RUS-101 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 ÇEV-203 Çevre Mikrobiyolojisi (U)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14.25 - 15.10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İİBF 526 -523-316 - İlet Fak-517-516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Dr.Nurzat TOTUBAYEVA ve Cıldız ÖSKÖNBAYEVA Mik.Lab. Mer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15.20 - 16.05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16.15 - 17.00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55" marR="4055" marT="40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928662" y="1857364"/>
          <a:ext cx="6643734" cy="355450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17971"/>
                <a:gridCol w="2625763"/>
              </a:tblGrid>
              <a:tr h="485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Öğrenciler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Sayı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16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Hazırlık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8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Yüksek lisans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504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1472" y="357166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MÜHENDİSLİK FAKÜLTESİ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ÇEVRE MÜHENDİSLİĞİ BÖLÜMÜ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EĞİTİM-ÖĞRETİM YILI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GÜZ DÖNEMİ LİSANS ve YÜKSEK LİSANS ÖĞRENCİLERİ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25.01.2012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3671</Words>
  <Application>Microsoft Office PowerPoint</Application>
  <PresentationFormat>Экран (4:3)</PresentationFormat>
  <Paragraphs>1538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Слайд 1</vt:lpstr>
      <vt:lpstr>ÖĞRETİM ELEMANLAR LİSTESİ  (2011-2012YY).</vt:lpstr>
      <vt:lpstr>Экологиялык инженерия бөлүмүнүн негизги иш-аракеттери 2011-2012 окуу жылы</vt:lpstr>
      <vt:lpstr>2011-2012 ОКУУ ЖЫЛЫНДА ЖЕ СЕМЕСТРДЕ ИШКЕ АШЫРЫЛА ТУРГАН ПЛАН 2011-2012 ОКУУ ЖЫЛЫНДА ЖЕ СЕМЕСТРДЕ ИШКЕ АШЫРЫЛА ТУРГАН ПЛАН</vt:lpstr>
      <vt:lpstr> БӨЛҮМДӨГҮ БАШКА ИШ-ЧАРАЛАР</vt:lpstr>
      <vt:lpstr>Слайд 6</vt:lpstr>
      <vt:lpstr>Слайд 7</vt:lpstr>
      <vt:lpstr>DERS PROGRAMI</vt:lpstr>
      <vt:lpstr>Слайд 9</vt:lpstr>
      <vt:lpstr>Слайд 10</vt:lpstr>
      <vt:lpstr>Слайд 11</vt:lpstr>
      <vt:lpstr>III. SINIF</vt:lpstr>
      <vt:lpstr>IV. SINIF</vt:lpstr>
      <vt:lpstr>Слайд 14</vt:lpstr>
      <vt:lpstr>Слайд 15</vt:lpstr>
      <vt:lpstr>Слайд 16</vt:lpstr>
      <vt:lpstr>Слайд 17</vt:lpstr>
      <vt:lpstr>Слайд 18</vt:lpstr>
      <vt:lpstr>ÇEVRE MÜHENDİSLİĞİ İÇİN 2011 YILINDA İHALE YOLU İLE SATIN ALINACAK LABORATUVAR MALZEMELERİ LİSTESİ</vt:lpstr>
      <vt:lpstr>Слайд 20</vt:lpstr>
      <vt:lpstr>Слайд 21</vt:lpstr>
      <vt:lpstr>Слайд 22</vt:lpstr>
      <vt:lpstr>КООМДУК ИШ-АРАКЕТТЕР SOSYAL FAALİYETLER </vt:lpstr>
      <vt:lpstr>Слайд 24</vt:lpstr>
      <vt:lpstr>Слайд 25</vt:lpstr>
      <vt:lpstr>TEŞEKKÜRLER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Janarbek</dc:creator>
  <cp:lastModifiedBy>Janarbek</cp:lastModifiedBy>
  <cp:revision>50</cp:revision>
  <dcterms:created xsi:type="dcterms:W3CDTF">2012-01-25T04:46:41Z</dcterms:created>
  <dcterms:modified xsi:type="dcterms:W3CDTF">2012-01-26T10:31:16Z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232058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</Properties>
</file>