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handoutMasterIdLst>
    <p:handoutMasterId r:id="rId35"/>
  </p:handoutMasterIdLst>
  <p:sldIdLst>
    <p:sldId id="287" r:id="rId2"/>
    <p:sldId id="257" r:id="rId3"/>
    <p:sldId id="324" r:id="rId4"/>
    <p:sldId id="288" r:id="rId5"/>
    <p:sldId id="289" r:id="rId6"/>
    <p:sldId id="290" r:id="rId7"/>
    <p:sldId id="322" r:id="rId8"/>
    <p:sldId id="323" r:id="rId9"/>
    <p:sldId id="292" r:id="rId10"/>
    <p:sldId id="314" r:id="rId11"/>
    <p:sldId id="312" r:id="rId12"/>
    <p:sldId id="321" r:id="rId13"/>
    <p:sldId id="313" r:id="rId14"/>
    <p:sldId id="325" r:id="rId15"/>
    <p:sldId id="345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34" autoAdjust="0"/>
    <p:restoredTop sz="95517" autoAdjust="0"/>
  </p:normalViewPr>
  <p:slideViewPr>
    <p:cSldViewPr>
      <p:cViewPr>
        <p:scale>
          <a:sx n="80" d="100"/>
          <a:sy n="80" d="100"/>
        </p:scale>
        <p:origin x="-43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828EE-695F-4258-94C2-B81407FDE2BE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171D5-618B-46B8-B063-40EEADC0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30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6CBA8B-41B2-4DD3-9ACD-5D9F4F37C332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04AE7-F5B9-4A27-A51A-9CDE3E3B60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88874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1685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71726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837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9395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7857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037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7064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9524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69205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54039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9062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42699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8918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06969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4823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70695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9994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300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4024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162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913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6106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349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E04AE7-F5B9-4A27-A51A-9CDE3E3B60EA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366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44EF-B3B3-4683-95C6-8A9F16400AF2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2790-EE0F-4E9E-AB57-8ADF3D9449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3908-9EE5-45FD-A390-9DBDD20C5A0A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67F0-6DE6-4CF4-86C7-19005289B4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F17E-154D-49EF-BB84-192EE4FAED68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986D-2A57-4272-A25C-EF3BFEB11A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8727-DFF4-4503-8FA7-0AE7D6169D54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1935-68F7-4899-A87A-0A6BDCF29B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0E48-28D0-418D-A408-D8B309B9E491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6B5E-10C2-48E9-BA83-6CB1B7135B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32D8-B5F8-459F-8EE5-D9E44C351D0B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5970-2696-42EC-9C4C-6F9287AB17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59AD-633E-4821-9DBD-39FB3D0022E8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7729-4CB5-4F08-921D-7A5E23218C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5CD1-1C18-4474-B8B9-5E69EFE96A44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A603-F4A8-41C9-BEDB-B6E2A0F343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26E7-01DB-4BCD-8F41-448937429AF7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65D00-5F93-4E3F-8BC5-5466123D7C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CC14-1A0A-4356-A04F-325428FA61BE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AE8D-C545-46AA-A559-88DAFF16D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2337-783B-48C5-8E70-2ADF978E0681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81A1-2910-405C-B04B-83663DE203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9331-1379-44BD-B4F7-4ED18946C841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3935-8B80-4554-AEF8-A57CCC906A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B4344D-5255-43D1-9669-DE5FFCFB31C5}" type="datetimeFigureOut">
              <a:rPr lang="tr-TR"/>
              <a:pPr>
                <a:defRPr/>
              </a:pPr>
              <a:t>25.09.2014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F60CFE-330B-482D-867E-78491790A3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115616" y="5068341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KTMÜ İLETİŞİM FAKÜLTESİ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AKADEMİK GENEL KURUL TOPLANTISI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26 EYL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ÜL 2014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115616" y="5085184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KTMÜ İLETİŞİM FAKÜLTESİ</a:t>
            </a:r>
          </a:p>
          <a:p>
            <a:pPr algn="ctr"/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</a:rPr>
              <a:t>AKADEMİK GENEL KURUL TOPLANTISI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12" descr="manas_amblem_world_anim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1080122" cy="1080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458200" cy="1524000"/>
          </a:xfrm>
        </p:spPr>
        <p:txBody>
          <a:bodyPr/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1.5. BÖLÜMLER TARAFINDAN YAPILAN VE YAPILACAK OLAN FAALİYETLER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 algn="ctr"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GAZETECİLİK BÖLÜMÜ</a:t>
            </a:r>
          </a:p>
          <a:p>
            <a:pPr algn="ctr"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YAPILANLAR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Kamuoyu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ve Piyasa Araştırmaları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Atölyesi bünyesinde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araştırmalar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yapıldı.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Manas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Gazetesi 6 sayı çıkarıldı, bu yılda en az 6 sayı çıkarılması planlanıyor.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Medya Şiddet paneli ve Sektör Yöneticileri ve Lider İletişimi paneli yapılması planlanmaktadır.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Kırgızistanda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“Göç” olgusu ve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Psiko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-Sosyal Etkenler içerikli bir proje çalışması planlanmaktadır.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286412"/>
          </a:xfrm>
        </p:spPr>
        <p:txBody>
          <a:bodyPr/>
          <a:lstStyle/>
          <a:p>
            <a:pPr algn="ctr">
              <a:buNone/>
            </a:pPr>
            <a:r>
              <a:rPr lang="tr-TR" sz="2000" b="1" dirty="0" smtClean="0"/>
              <a:t>HALKLA İLİŞKİLER VE REKLAMCILIK BÖLÜMÜ </a:t>
            </a:r>
          </a:p>
          <a:p>
            <a:pPr algn="ctr">
              <a:buNone/>
            </a:pPr>
            <a:r>
              <a:rPr lang="tr-TR" sz="2000" b="1" dirty="0" smtClean="0"/>
              <a:t>YAPILANLAR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Sektörde çalışan uzmanlarla öğrencileri bir araya getirmek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amacıyla ayda bir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“Salı Toplantıları”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adıyla master classlar yapılmıştır bu yılda devam edilecektir.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Muvizu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Kyrgyzstan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.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Animasyon Stüdyosunda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Animasyon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kursları düzenlenmiştir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Christina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DeCoursey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Hong Kong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Öğrencilerin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d, 3d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grafik sergisi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düzenlenmiştir, bu yılda devam edecektir.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Reklam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Atölyesi tarafından Kırgızistan Cumhuriyeti Enformasyon, Kültür ve Turizm Bakanlığı için tanıtım broşürleri hazırlanmasına destek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verilmiştir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bu yılda devam edecektir.</a:t>
            </a: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Dil Komisyonunun talebi üzerine Dil konusu ile ilgili kamu spotları yapıldı ve devam edecektir.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903301"/>
            <a:ext cx="8229600" cy="4525963"/>
          </a:xfrm>
        </p:spPr>
        <p:txBody>
          <a:bodyPr/>
          <a:lstStyle/>
          <a:p>
            <a:pPr marL="457200" lvl="0" indent="-457200" algn="ctr">
              <a:buNone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YAPILACAKLAR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Salı Toplantıları devam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edecektir -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Ayda bir defa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Tüm üniversite öğrencileri için Animasyon Kursu devam edecektir. (Kanıbek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Ömürbekov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Fotograf ve video grafik kursları düzenlenecektir.( Hakkı İşcan)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Her dönem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Continent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Firması,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Shoro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Megacom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Beeline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ile master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klasslar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düzenlenecektir.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Sosyal Sorumluluk ile ilgili projeler gerçekleştirilmesi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planlanmaktadır.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-Çevre Sorunları ile ilgili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-Sağlık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Trafik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951038"/>
          </a:xfrm>
        </p:spPr>
        <p:txBody>
          <a:bodyPr/>
          <a:lstStyle/>
          <a:p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 algn="ctr">
              <a:buNone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YAPILACAKLAR</a:t>
            </a:r>
          </a:p>
          <a:p>
            <a:pPr lvl="0" algn="ctr"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Halkla İlişkiler Kulübünün faaliyetlerini canlandırmak için öğrencilere danışmanlık sağlanmıştır ve destek sürdürülecektir. (Araş. Gör. Uğur Ünal, Arş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. Gör.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Kanışay Muktarova) 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endParaRPr lang="en-US" sz="1800" dirty="0"/>
          </a:p>
          <a:p>
            <a:pPr lvl="0">
              <a:buFont typeface="Wingdings" pitchFamily="2" charset="2"/>
              <a:buChar char="ü"/>
            </a:pPr>
            <a:r>
              <a:rPr lang="tr-TR" sz="1800" dirty="0" smtClean="0"/>
              <a:t>Fakülte Öğrencilerimize  3d Ve 2d Grafik Kurslarının Yapılması Planlanmaktadır.(K.Ömürbekov)</a:t>
            </a:r>
            <a:endParaRPr lang="en-US" sz="1800" dirty="0" smtClean="0"/>
          </a:p>
          <a:p>
            <a:pPr lvl="0">
              <a:buFont typeface="Wingdings" pitchFamily="2" charset="2"/>
              <a:buChar char="ü"/>
            </a:pPr>
            <a:endParaRPr lang="en-US" sz="1800" dirty="0"/>
          </a:p>
          <a:p>
            <a:pPr lvl="0">
              <a:buFont typeface="Wingdings" pitchFamily="2" charset="2"/>
              <a:buChar char="ü"/>
            </a:pPr>
            <a:r>
              <a:rPr lang="tr-TR" sz="1800" dirty="0" smtClean="0"/>
              <a:t>Halkla İlişkişer Alanında İş Dünyasından Uzman Kişiler Davet Edilerek Master Class Yapılması Planlanmaktadır.</a:t>
            </a:r>
            <a:endParaRPr lang="en-US" sz="1800" dirty="0" smtClean="0"/>
          </a:p>
          <a:p>
            <a:pPr lvl="0">
              <a:buFont typeface="Wingdings" pitchFamily="2" charset="2"/>
              <a:buChar char="ü"/>
            </a:pPr>
            <a:endParaRPr lang="en-US" sz="1800" dirty="0"/>
          </a:p>
          <a:p>
            <a:pPr lvl="0">
              <a:buFont typeface="Wingdings" pitchFamily="2" charset="2"/>
              <a:buChar char="ü"/>
            </a:pPr>
            <a:r>
              <a:rPr lang="en-US" sz="1800" dirty="0" smtClean="0"/>
              <a:t>K</a:t>
            </a:r>
            <a:r>
              <a:rPr lang="tr-TR" sz="1800" dirty="0" smtClean="0"/>
              <a:t>ı</a:t>
            </a:r>
            <a:r>
              <a:rPr lang="en-US" sz="1800" dirty="0" err="1" smtClean="0"/>
              <a:t>rg</a:t>
            </a:r>
            <a:r>
              <a:rPr lang="tr-TR" sz="1800" dirty="0" smtClean="0"/>
              <a:t>ı</a:t>
            </a:r>
            <a:r>
              <a:rPr lang="en-US" sz="1800" dirty="0" smtClean="0"/>
              <a:t>z</a:t>
            </a:r>
            <a:r>
              <a:rPr lang="tr-TR" sz="1800" dirty="0" smtClean="0"/>
              <a:t>i</a:t>
            </a:r>
            <a:r>
              <a:rPr lang="en-US" sz="1800" dirty="0" err="1" smtClean="0"/>
              <a:t>stan</a:t>
            </a:r>
            <a:r>
              <a:rPr lang="tr-TR" sz="1800" dirty="0" smtClean="0"/>
              <a:t>’</a:t>
            </a:r>
            <a:r>
              <a:rPr lang="en-US" sz="1800" dirty="0" smtClean="0"/>
              <a:t>da </a:t>
            </a:r>
            <a:r>
              <a:rPr lang="tr-TR" sz="1800" dirty="0" smtClean="0"/>
              <a:t>Sivil Toplum Örgütleri Üzerine Bir Araştırma Planlanmaktadır.(Doç. Dr. Cavit Yavuz) </a:t>
            </a:r>
          </a:p>
          <a:p>
            <a:pPr lvl="0"/>
            <a:endParaRPr lang="en-US" sz="1800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lvl="0">
              <a:buFont typeface="Wingdings" pitchFamily="2" charset="2"/>
              <a:buChar char="ü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pPr lvl="0" algn="ctr">
              <a:lnSpc>
                <a:spcPct val="150000"/>
              </a:lnSpc>
              <a:buNone/>
            </a:pP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RADYO , TELEVİZYON ve SİNEMA BÖLÜMÜ 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YAPILANLAR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Ses yönetmeni  A. AHMEDEEV ile Master Class düzenlendi, Aralık 2014.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Radyo muhabiri Kayrat İMANALİYEV ile Master Class düzenlendi, Kasım 2014.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KTR’deki «Yolsuzluğa karşı»  programına Üniversitemiz  hakkında yayın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hazırlanmıştır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. Ocak 2014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Cengiz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Aytmatov konulu  Foto Albüm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hazırlandı.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Jurgenev Sanat Akademisi’nin (Almatı, Kazakistan) öğretim üyeleri ve öğrencileri ile görüşme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yapıldı.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Yapımcı Asol 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Moldokmatova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ile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Master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Class yapıldı.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Mayıs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2014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Yönetmen B. Aydaraliyev’in «Cengiz  Aytmatov» Filminin Galası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Çarşılar/Pazarlar hakkında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belgesel film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çekildi, kurgu aşamasında.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East Carolina Üniversitesi ile öğrencilere yönelik ‘’Global Understanding ‘’ Sertifika Programı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düzenlenmiştir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. (Cenk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DEMİRKIRAN)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090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8600" y="304801"/>
            <a:ext cx="8458200" cy="5267340"/>
          </a:xfrm>
        </p:spPr>
        <p:txBody>
          <a:bodyPr/>
          <a:lstStyle/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YAPILACAKLAR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Urkün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Projesi. (Doç.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Moldoseyit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MAMBETAKUNOV ve Prof. Dr.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Cankoroz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KANİMETOV)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Haftada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2 gün film gösterimleri yapılacak. (Mustafa Akarsu)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600" dirty="0" smtClean="0">
                <a:latin typeface="Arial" pitchFamily="34" charset="0"/>
                <a:cs typeface="Arial" pitchFamily="34" charset="0"/>
              </a:rPr>
              <a:t>Ödüllü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Filmlerin İngilizce alt yazıları hazırlanıp çoğaltılacak. (Cenk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Demirkıran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27 </a:t>
            </a:r>
            <a:r>
              <a:rPr lang="tr-TR" sz="1600" dirty="0"/>
              <a:t>Kasım 2014 Film yönetmeni </a:t>
            </a:r>
            <a:r>
              <a:rPr lang="tr-TR" sz="1600" dirty="0" smtClean="0"/>
              <a:t>Sadık </a:t>
            </a:r>
            <a:r>
              <a:rPr lang="tr-TR" sz="1600" dirty="0"/>
              <a:t>ŞER NİYAZ </a:t>
            </a:r>
            <a:r>
              <a:rPr lang="tr-TR" sz="1600" dirty="0" smtClean="0"/>
              <a:t>ile Master </a:t>
            </a:r>
            <a:r>
              <a:rPr lang="tr-TR" sz="1600" dirty="0" err="1" smtClean="0"/>
              <a:t>Class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tr-TR" sz="1600" dirty="0"/>
              <a:t>Şubat, 2015 </a:t>
            </a:r>
            <a:r>
              <a:rPr lang="tr-TR" sz="1600" dirty="0" smtClean="0"/>
              <a:t>- Fotoğraf </a:t>
            </a:r>
            <a:r>
              <a:rPr lang="tr-TR" sz="1600" dirty="0"/>
              <a:t>Sergisi ve Film Galası </a:t>
            </a:r>
            <a:r>
              <a:rPr lang="tr-TR" sz="1600" dirty="0" smtClean="0"/>
              <a:t>- </a:t>
            </a:r>
            <a:r>
              <a:rPr lang="tr-TR" sz="1600" dirty="0" smtClean="0"/>
              <a:t>I</a:t>
            </a:r>
            <a:r>
              <a:rPr lang="tr-TR" sz="1600" dirty="0"/>
              <a:t>. Dünya </a:t>
            </a:r>
            <a:r>
              <a:rPr lang="tr-TR" sz="1600" dirty="0" smtClean="0"/>
              <a:t>Göçmen </a:t>
            </a:r>
            <a:r>
              <a:rPr lang="tr-TR" sz="1600" dirty="0"/>
              <a:t>Oyunları Fotoğraf </a:t>
            </a:r>
            <a:r>
              <a:rPr lang="tr-TR" sz="1600" dirty="0" smtClean="0"/>
              <a:t>Sergisi</a:t>
            </a:r>
            <a:endParaRPr lang="tr-TR" sz="1600" dirty="0" smtClean="0"/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Mart </a:t>
            </a:r>
            <a:r>
              <a:rPr lang="tr-TR" sz="1600" dirty="0"/>
              <a:t>2015 Film Yönetmeni Murat SARUULU </a:t>
            </a:r>
            <a:r>
              <a:rPr lang="tr-TR" sz="1600" dirty="0" smtClean="0"/>
              <a:t>ile Master </a:t>
            </a:r>
            <a:r>
              <a:rPr lang="tr-TR" sz="1600" dirty="0"/>
              <a:t>Class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tr-TR" sz="1600" dirty="0"/>
              <a:t>9 Nisan 2015 Kameraman Murat ALİYEV </a:t>
            </a:r>
            <a:r>
              <a:rPr lang="tr-TR" sz="1600" dirty="0" smtClean="0"/>
              <a:t>ile Master </a:t>
            </a:r>
            <a:r>
              <a:rPr lang="tr-TR" sz="1600" dirty="0"/>
              <a:t>Class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tr-TR" sz="1600" dirty="0"/>
              <a:t>9 Nisan </a:t>
            </a:r>
            <a:r>
              <a:rPr lang="tr-TR" sz="1600" dirty="0" smtClean="0"/>
              <a:t>2015 ”Gelin” </a:t>
            </a:r>
            <a:r>
              <a:rPr lang="tr-TR" sz="1600" dirty="0"/>
              <a:t>Film Gösterisi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tr-TR" sz="1600" dirty="0"/>
              <a:t>21 Ocak-1 Şubat 2015 </a:t>
            </a:r>
            <a:r>
              <a:rPr lang="tr-TR" sz="1600" dirty="0" smtClean="0"/>
              <a:t>Fotoğrafçılık </a:t>
            </a:r>
            <a:r>
              <a:rPr lang="tr-TR" sz="1600" dirty="0"/>
              <a:t>Kursu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tr-TR" sz="1600" dirty="0"/>
              <a:t>5-19 Mart 2015 </a:t>
            </a:r>
            <a:r>
              <a:rPr lang="tr-TR" sz="1600" dirty="0" smtClean="0"/>
              <a:t>Kameramanlık </a:t>
            </a:r>
            <a:r>
              <a:rPr lang="tr-TR" sz="1600" dirty="0"/>
              <a:t>Kursu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tr-TR" sz="1600" dirty="0"/>
              <a:t>22 Şubat-29 Mart 2015 Kurgu Foto </a:t>
            </a:r>
            <a:r>
              <a:rPr lang="tr-TR" sz="1600" dirty="0" smtClean="0"/>
              <a:t>montaj Kursu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4 </a:t>
            </a:r>
            <a:r>
              <a:rPr lang="tr-TR" sz="1600" dirty="0"/>
              <a:t>Haziran  2015“Kırgız Milli Giysileri” </a:t>
            </a:r>
            <a:r>
              <a:rPr lang="tr-TR" sz="1600" dirty="0" smtClean="0"/>
              <a:t>Sergisi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tr-TR" sz="1600" dirty="0"/>
              <a:t>5 Haziran 2015 “Bişkek Parkları” </a:t>
            </a:r>
            <a:r>
              <a:rPr lang="tr-TR" sz="1600" dirty="0" smtClean="0"/>
              <a:t>Fotoğraf Sergisi</a:t>
            </a:r>
          </a:p>
          <a:p>
            <a:pPr>
              <a:buFont typeface="Wingdings" pitchFamily="2" charset="2"/>
              <a:buChar char="ü"/>
            </a:pPr>
            <a:r>
              <a:rPr lang="tr-TR" sz="1600" dirty="0" smtClean="0"/>
              <a:t>Kurmancan Datka Filminin </a:t>
            </a:r>
            <a:r>
              <a:rPr lang="tr-TR" sz="1600" dirty="0" smtClean="0"/>
              <a:t>Fakülte Galası</a:t>
            </a:r>
            <a:endParaRPr lang="tr-T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xmlns="" val="22283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18864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BİLİMSEL YAYINLAR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RESIMLER\maket adamlar\puzz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29322" y="2214554"/>
            <a:ext cx="3214678" cy="2603891"/>
          </a:xfrm>
          <a:prstGeom prst="rect">
            <a:avLst/>
          </a:prstGeom>
          <a:noFill/>
        </p:spPr>
      </p:pic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694336"/>
              </p:ext>
            </p:extLst>
          </p:nvPr>
        </p:nvGraphicFramePr>
        <p:xfrm>
          <a:off x="500034" y="2643182"/>
          <a:ext cx="50720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049"/>
                <a:gridCol w="2536049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Türü</a:t>
                      </a:r>
                      <a:endParaRPr lang="tr-TR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Sayısı</a:t>
                      </a:r>
                      <a:endParaRPr lang="en-US" sz="20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Bilimsel </a:t>
                      </a:r>
                      <a:r>
                        <a:rPr lang="tr-TR" sz="20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Makale</a:t>
                      </a:r>
                      <a:endParaRPr lang="en-US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</a:t>
                      </a:r>
                      <a:endParaRPr lang="en-US" sz="20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Kitapta </a:t>
                      </a:r>
                      <a:r>
                        <a:rPr lang="tr-TR" sz="2000" b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Bölüm</a:t>
                      </a:r>
                      <a:endParaRPr lang="en-US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Kitap</a:t>
                      </a:r>
                      <a:endParaRPr lang="en-US" sz="2000" b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9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18864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PROJELER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3811606"/>
              </p:ext>
            </p:extLst>
          </p:nvPr>
        </p:nvGraphicFramePr>
        <p:xfrm>
          <a:off x="654450" y="1371600"/>
          <a:ext cx="7846640" cy="2200783"/>
        </p:xfrm>
        <a:graphic>
          <a:graphicData uri="http://schemas.openxmlformats.org/drawingml/2006/table">
            <a:tbl>
              <a:tblPr/>
              <a:tblGrid>
                <a:gridCol w="424143"/>
                <a:gridCol w="4538389"/>
                <a:gridCol w="2884108"/>
              </a:tblGrid>
              <a:tr h="42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4832" marR="64832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Proje Adı</a:t>
                      </a:r>
                    </a:p>
                  </a:txBody>
                  <a:tcPr marL="64832" marR="64832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Başlama ve sona erme tarihleri</a:t>
                      </a:r>
                    </a:p>
                  </a:txBody>
                  <a:tcPr marL="64832" marR="64832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29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Kırgızistan’da Çarşı ve 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Pazarlar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Çekimler yapıldı, kurgu aşamasında</a:t>
                      </a:r>
                      <a:endParaRPr lang="tr-TR" sz="14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 Tuusu Gazetesi’nin İçerik Analizi</a:t>
                      </a: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Tamamlandı.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1.Dünya Göçmen Oyunları –</a:t>
                      </a:r>
                      <a:r>
                        <a:rPr lang="tr-TR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1" dirty="0" smtClean="0"/>
                        <a:t>Belgesel Film Projesi</a:t>
                      </a:r>
                      <a:endParaRPr lang="en-US" sz="1600" b="1" dirty="0" smtClean="0"/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Çekimler yapıldı, kurgu 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aşamasında</a:t>
                      </a:r>
                      <a:endParaRPr lang="tr-TR" sz="14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Ahıskalılar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Belgesel</a:t>
                      </a:r>
                      <a:r>
                        <a:rPr lang="en-US" dirty="0" smtClean="0"/>
                        <a:t> Film </a:t>
                      </a:r>
                      <a:r>
                        <a:rPr lang="en-US" dirty="0" err="1" smtClean="0"/>
                        <a:t>Projesi</a:t>
                      </a:r>
                      <a:endParaRPr lang="en-US" dirty="0" smtClean="0"/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latin typeface="Arial" pitchFamily="34" charset="0"/>
                          <a:cs typeface="Arial" pitchFamily="34" charset="0"/>
                        </a:rPr>
                        <a:t>Çekimler</a:t>
                      </a:r>
                      <a:r>
                        <a:rPr lang="tr-TR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devam ediyor.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grpSp>
        <p:nvGrpSpPr>
          <p:cNvPr id="10" name="9 Grup"/>
          <p:cNvGrpSpPr/>
          <p:nvPr/>
        </p:nvGrpSpPr>
        <p:grpSpPr>
          <a:xfrm>
            <a:off x="108443" y="3786190"/>
            <a:ext cx="8892713" cy="2071702"/>
            <a:chOff x="901574" y="4002356"/>
            <a:chExt cx="7520480" cy="1752018"/>
          </a:xfrm>
        </p:grpSpPr>
        <p:pic>
          <p:nvPicPr>
            <p:cNvPr id="7" name="Picture 2" descr="DSC_52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1574" y="4005063"/>
              <a:ext cx="2635680" cy="174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DSC_008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7279" y="4005063"/>
              <a:ext cx="2598586" cy="174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DSC_54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6136" y="4002356"/>
              <a:ext cx="2625918" cy="174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015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18864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PROJELER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7189223"/>
              </p:ext>
            </p:extLst>
          </p:nvPr>
        </p:nvGraphicFramePr>
        <p:xfrm>
          <a:off x="1981200" y="2057400"/>
          <a:ext cx="5089713" cy="1869303"/>
        </p:xfrm>
        <a:graphic>
          <a:graphicData uri="http://schemas.openxmlformats.org/drawingml/2006/table">
            <a:tbl>
              <a:tblPr/>
              <a:tblGrid>
                <a:gridCol w="424143"/>
                <a:gridCol w="4665570"/>
              </a:tblGrid>
              <a:tr h="42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4832" marR="64832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Proje Adı</a:t>
                      </a:r>
                    </a:p>
                  </a:txBody>
                  <a:tcPr marL="64832" marR="64832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Kırgızistan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Şehirleri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At Oyunları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Kırgızistan Gölleri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Kırgızistan Yemekleri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4600" y="1295400"/>
            <a:ext cx="422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YAPILMASI PLANLANAN PROJELER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788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35696" y="188640"/>
            <a:ext cx="7019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İŞBİRLİKLERİ ve İLİŞKİLER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3"/>
          <p:cNvSpPr txBox="1"/>
          <p:nvPr/>
        </p:nvSpPr>
        <p:spPr>
          <a:xfrm>
            <a:off x="467544" y="4787860"/>
            <a:ext cx="796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Ulusal ve Uluslararası Kuruluşlarla İşbirlikleri Proje Bazında Yapılmaktadır.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351287"/>
              </p:ext>
            </p:extLst>
          </p:nvPr>
        </p:nvGraphicFramePr>
        <p:xfrm>
          <a:off x="142653" y="1979549"/>
          <a:ext cx="8712968" cy="2606876"/>
        </p:xfrm>
        <a:graphic>
          <a:graphicData uri="http://schemas.openxmlformats.org/drawingml/2006/table">
            <a:tbl>
              <a:tblPr/>
              <a:tblGrid>
                <a:gridCol w="475253"/>
                <a:gridCol w="3960440"/>
                <a:gridCol w="4277275"/>
              </a:tblGrid>
              <a:tr h="560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İşbirliği Yapılan Kurum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İşbirliği Konusu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51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Kırgızistan </a:t>
                      </a:r>
                      <a:r>
                        <a:rPr lang="tr-TR" sz="14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Cumhuriyeti 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Sağlık Bakanlığı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Kırgızistan </a:t>
                      </a:r>
                      <a:r>
                        <a:rPr lang="tr-TR" sz="12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Cumhuriyeti Sağlık Bakanlığı </a:t>
                      </a:r>
                      <a:r>
                        <a:rPr lang="tr-TR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tr-TR" sz="1200" b="1" dirty="0" err="1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na</a:t>
                      </a:r>
                      <a:r>
                        <a:rPr lang="tr-TR" sz="12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yönelik olarak ; sağlık,</a:t>
                      </a:r>
                      <a:r>
                        <a:rPr lang="tr-TR" sz="12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trafik vb. konularda TV, Radyo spotu, afiş vb. tanıtım tasarımları hazırlanacak.</a:t>
                      </a:r>
                      <a:endParaRPr lang="tr-TR" sz="12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6286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tr-TR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Dil Komisyonu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Kırgız  Dil Komisyonu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Başkanlığı ile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olarak ; Kırgız dilinin geliştirilmesine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yönelik 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spot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çalışmalarının 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yapılması.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79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TRT AVAZ ve ELTR</a:t>
                      </a:r>
                      <a:endParaRPr lang="tr-TR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Araştırma, Yapım ve Yayın konusunda işbirliği.</a:t>
                      </a:r>
                      <a:endParaRPr lang="tr-TR" sz="14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05" marR="67105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71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graphicFrame>
        <p:nvGraphicFramePr>
          <p:cNvPr id="55" name="Tablo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6454790"/>
              </p:ext>
            </p:extLst>
          </p:nvPr>
        </p:nvGraphicFramePr>
        <p:xfrm>
          <a:off x="1905000" y="1066800"/>
          <a:ext cx="504304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595"/>
                <a:gridCol w="603568"/>
                <a:gridCol w="582930"/>
                <a:gridCol w="582930"/>
                <a:gridCol w="1053021"/>
              </a:tblGrid>
              <a:tr h="30480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GZT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HİL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RTS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TOPLAM</a:t>
                      </a:r>
                      <a:endParaRPr lang="tr-TR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Prof.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2</a:t>
                      </a:r>
                      <a:endParaRPr lang="tr-TR" sz="1600" b="1" i="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1</a:t>
                      </a:r>
                      <a:endParaRPr lang="tr-TR" sz="1600" b="1" i="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Doç.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3</a:t>
                      </a:r>
                      <a:endParaRPr lang="tr-TR" sz="1600" b="1" i="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Doç.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1</a:t>
                      </a:r>
                      <a:endParaRPr lang="tr-TR" sz="1600" b="1" i="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Yar. Doç.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0</a:t>
                      </a:r>
                      <a:endParaRPr lang="tr-TR" sz="1600" b="1" i="0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Yar. Doç.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1</a:t>
                      </a:r>
                      <a:endParaRPr lang="tr-TR" sz="1600" b="1" i="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Öğr. Gör.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2</a:t>
                      </a:r>
                      <a:endParaRPr lang="tr-TR" sz="1600" b="1" i="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Öğr. Gör.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4</a:t>
                      </a:r>
                      <a:endParaRPr lang="tr-TR" sz="1600" b="1" i="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Ders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Veren Öğr. Elm. </a:t>
                      </a:r>
                      <a:endParaRPr lang="tr-TR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tr-TR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Arş. Gör.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9</a:t>
                      </a:r>
                      <a:endParaRPr lang="tr-TR" sz="16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Akd. Uzm.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/>
                        <a:t>2</a:t>
                      </a:r>
                      <a:endParaRPr lang="tr-TR" sz="1600" b="1" i="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Mevcut Öğrenci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134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141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159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FF0000"/>
                          </a:solidFill>
                        </a:rPr>
                        <a:t>434</a:t>
                      </a:r>
                      <a:endParaRPr lang="tr-TR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Mezun Öğrenci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i="0" dirty="0" smtClean="0">
                          <a:solidFill>
                            <a:srgbClr val="FF0000"/>
                          </a:solidFill>
                        </a:rPr>
                        <a:t>65</a:t>
                      </a:r>
                      <a:endParaRPr lang="tr-TR" sz="16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TextBox 47"/>
          <p:cNvSpPr txBox="1"/>
          <p:nvPr/>
        </p:nvSpPr>
        <p:spPr>
          <a:xfrm>
            <a:off x="4876800" y="5791200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*Yarı Zamanlı Öğretim Görevlisi: </a:t>
            </a:r>
            <a:r>
              <a:rPr lang="tr-TR" sz="1600" b="1" dirty="0"/>
              <a:t>4</a:t>
            </a:r>
            <a:endParaRPr lang="tr-TR" sz="1600" b="1" dirty="0" smtClean="0"/>
          </a:p>
          <a:p>
            <a:r>
              <a:rPr lang="tr-TR" sz="1600" dirty="0" smtClean="0"/>
              <a:t>*Ders Saat Ücretli Öğretim Görevlisi: </a:t>
            </a:r>
            <a:r>
              <a:rPr lang="tr-TR" sz="1600" b="1" dirty="0" smtClean="0"/>
              <a:t>2</a:t>
            </a:r>
            <a:endParaRPr lang="tr-TR" sz="1600" b="1" dirty="0"/>
          </a:p>
        </p:txBody>
      </p:sp>
      <p:sp>
        <p:nvSpPr>
          <p:cNvPr id="57" name="TextBox 2"/>
          <p:cNvSpPr txBox="1">
            <a:spLocks noChangeArrowheads="1"/>
          </p:cNvSpPr>
          <p:nvPr/>
        </p:nvSpPr>
        <p:spPr bwMode="auto">
          <a:xfrm>
            <a:off x="1759027" y="192143"/>
            <a:ext cx="7019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1.1 - EĞİTİM - ÖĞRETİM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KADROSU</a:t>
            </a:r>
          </a:p>
        </p:txBody>
      </p:sp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18864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STAJLAR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RESIMLER\maket adamlar\fieldsalesi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992"/>
            <a:ext cx="3048021" cy="2286016"/>
          </a:xfrm>
          <a:prstGeom prst="rect">
            <a:avLst/>
          </a:prstGeom>
          <a:noFill/>
        </p:spPr>
      </p:pic>
      <p:sp>
        <p:nvSpPr>
          <p:cNvPr id="7" name="TextBox 4"/>
          <p:cNvSpPr txBox="1"/>
          <p:nvPr/>
        </p:nvSpPr>
        <p:spPr>
          <a:xfrm>
            <a:off x="285720" y="1981289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Türkiye’de öğrencilerimiz TRT v.b kurumlarda stajlarını yapmıştır.</a:t>
            </a:r>
          </a:p>
        </p:txBody>
      </p:sp>
      <p:sp>
        <p:nvSpPr>
          <p:cNvPr id="8" name="5 Metin kutusu"/>
          <p:cNvSpPr txBox="1"/>
          <p:nvPr/>
        </p:nvSpPr>
        <p:spPr>
          <a:xfrm>
            <a:off x="5072066" y="3886016"/>
            <a:ext cx="3964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dirty="0" smtClean="0"/>
              <a:t>Kırgızistan’da ise öğrencilerimiz başta Bişkek olmak üzere </a:t>
            </a:r>
            <a:r>
              <a:rPr lang="tr-TR" sz="2000" dirty="0" err="1" smtClean="0"/>
              <a:t>Oş</a:t>
            </a:r>
            <a:r>
              <a:rPr lang="tr-TR" sz="2000" dirty="0" smtClean="0"/>
              <a:t>, Narın ve </a:t>
            </a:r>
            <a:r>
              <a:rPr lang="tr-TR" sz="2000" dirty="0" err="1" smtClean="0"/>
              <a:t>Issık</a:t>
            </a:r>
            <a:r>
              <a:rPr lang="tr-TR" sz="2000" dirty="0" smtClean="0"/>
              <a:t> Göl bölgelerinde çeşitli mesleki kuruluşlarda stajlarını gerçekleştirmiştir. </a:t>
            </a:r>
            <a:endParaRPr lang="tr-TR" sz="2000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962383"/>
              </p:ext>
            </p:extLst>
          </p:nvPr>
        </p:nvGraphicFramePr>
        <p:xfrm>
          <a:off x="884002" y="4077072"/>
          <a:ext cx="358978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639"/>
                <a:gridCol w="1652143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Staj Yapılan Ülke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Öğrenci Sayısı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Türkiye (TRT)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1355" algn="l"/>
                          <a:tab pos="1014095" algn="ctr"/>
                        </a:tabLs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</a:rPr>
                        <a:t>Kırgızistan</a:t>
                      </a:r>
                      <a:endParaRPr lang="tr-T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1355" algn="l"/>
                          <a:tab pos="1014095" algn="ctr"/>
                        </a:tabLst>
                      </a:pPr>
                      <a:r>
                        <a:rPr lang="tr-TR" sz="2000">
                          <a:solidFill>
                            <a:schemeClr val="tx1"/>
                          </a:solidFill>
                        </a:rPr>
                        <a:t>Diğer </a:t>
                      </a:r>
                      <a:endParaRPr lang="tr-T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2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56" y="214290"/>
            <a:ext cx="685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FİZİKİ KAYNAKLARIN ETKİN KULLANIMI</a:t>
            </a:r>
            <a:endParaRPr lang="tr-TR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OKUL BİLGİSAYAR\RESIMLER\sub-graphi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07290"/>
            <a:ext cx="3429024" cy="3678757"/>
          </a:xfrm>
          <a:prstGeom prst="rect">
            <a:avLst/>
          </a:prstGeom>
          <a:noFill/>
        </p:spPr>
      </p:pic>
      <p:sp>
        <p:nvSpPr>
          <p:cNvPr id="6" name="6 Metin kutusu"/>
          <p:cNvSpPr txBox="1"/>
          <p:nvPr/>
        </p:nvSpPr>
        <p:spPr>
          <a:xfrm>
            <a:off x="375776" y="1340768"/>
            <a:ext cx="844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400" dirty="0" smtClean="0"/>
              <a:t>Uygun zamanlarda Fakültemiz anfi ve grafik laboratuarları diğer fakülteler ile birlikte kullanılmaktadır. </a:t>
            </a:r>
            <a:endParaRPr lang="tr-T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643043" y="-24"/>
            <a:ext cx="7500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ÖĞRENCİLERLE ETKİLİ 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İLETİŞİM VE REHBERLİK HİZMETLERİ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azeteci_kg\Desktop\OKK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4900" y="2905653"/>
            <a:ext cx="4143404" cy="340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4 Metin kutusu"/>
          <p:cNvSpPr txBox="1"/>
          <p:nvPr/>
        </p:nvSpPr>
        <p:spPr>
          <a:xfrm>
            <a:off x="369128" y="1551436"/>
            <a:ext cx="57150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Sınıf danışmanlıkları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Kulüp danışmanlıkları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Dönemlik fakülte toplantıları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Meslek toplantıları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Sportif faaliyetler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10778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HAZIRLIK ÖĞRENCİLERİNE SAĞLANACAK </a:t>
            </a:r>
          </a:p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BİLİMSEL, SOSYAL VE KÜLTÜREL KATKILAR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89066" y="206084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Meslek tanıma toplantıları</a:t>
            </a:r>
          </a:p>
          <a:p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/>
              <a:t>O</a:t>
            </a:r>
            <a:r>
              <a:rPr lang="tr-TR" sz="2400" dirty="0" smtClean="0"/>
              <a:t>ryantasyon hizmetleri</a:t>
            </a:r>
            <a:r>
              <a:rPr lang="tr-TR" sz="2400" dirty="0" smtClean="0">
                <a:solidFill>
                  <a:srgbClr val="0070C0"/>
                </a:solidFill>
              </a:rPr>
              <a:t/>
            </a:r>
            <a:br>
              <a:rPr lang="tr-TR" sz="2400" dirty="0" smtClean="0">
                <a:solidFill>
                  <a:srgbClr val="0070C0"/>
                </a:solidFill>
              </a:rPr>
            </a:br>
            <a:endParaRPr lang="tr-TR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Hazırlık öğrencilerine yönelik film gösterimi</a:t>
            </a:r>
          </a:p>
        </p:txBody>
      </p:sp>
    </p:spTree>
    <p:extLst>
      <p:ext uri="{BB962C8B-B14F-4D97-AF65-F5344CB8AC3E}">
        <p14:creationId xmlns:p14="http://schemas.microsoft.com/office/powerpoint/2010/main" xmlns="" val="16528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F:\RESIMLER\maket adamlar\email_marketing_even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990600"/>
            <a:ext cx="2086112" cy="157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57375" y="214289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KİŞİSEL GELİŞİM PROGRAMLARI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85798" y="1219200"/>
            <a:ext cx="9092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400" b="1" dirty="0" smtClean="0"/>
              <a:t> </a:t>
            </a:r>
            <a:r>
              <a:rPr lang="tr-TR" sz="1400" dirty="0" smtClean="0"/>
              <a:t>Öğrencilere Yönelik  </a:t>
            </a:r>
            <a:r>
              <a:rPr lang="tr-TR" sz="1400" b="1" dirty="0" smtClean="0">
                <a:solidFill>
                  <a:srgbClr val="FF0000"/>
                </a:solidFill>
              </a:rPr>
              <a:t>Foto-Montaj</a:t>
            </a:r>
            <a:r>
              <a:rPr lang="tr-TR" sz="1400" dirty="0" smtClean="0"/>
              <a:t>  Kurslarına devam edilecek.</a:t>
            </a:r>
          </a:p>
          <a:p>
            <a:r>
              <a:rPr lang="tr-TR" sz="1400" dirty="0" smtClean="0">
                <a:solidFill>
                  <a:srgbClr val="FF0000"/>
                </a:solidFill>
              </a:rPr>
              <a:t>(38 öğrenciye 2 grup şeklinde 20’şer saat)  </a:t>
            </a:r>
            <a:r>
              <a:rPr lang="tr-TR" sz="1400" dirty="0" smtClean="0"/>
              <a:t>(Hakkı </a:t>
            </a:r>
            <a:r>
              <a:rPr lang="tr-TR" sz="1400" dirty="0" err="1" smtClean="0"/>
              <a:t>iŞCAN</a:t>
            </a:r>
            <a:r>
              <a:rPr lang="tr-TR" sz="1400" dirty="0" smtClean="0"/>
              <a:t>)</a:t>
            </a:r>
          </a:p>
          <a:p>
            <a:endParaRPr lang="tr-TR" sz="1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400" dirty="0" smtClean="0"/>
              <a:t> Öğrencilere Yönelik </a:t>
            </a:r>
            <a:r>
              <a:rPr lang="tr-TR" sz="1400" b="1" dirty="0" smtClean="0">
                <a:solidFill>
                  <a:srgbClr val="FF0000"/>
                </a:solidFill>
              </a:rPr>
              <a:t>Kameramanlık</a:t>
            </a:r>
            <a:r>
              <a:rPr lang="tr-TR" sz="1400" dirty="0" smtClean="0"/>
              <a:t> Kurslarına devam edilecek.</a:t>
            </a:r>
          </a:p>
          <a:p>
            <a:r>
              <a:rPr lang="tr-TR" sz="1400" dirty="0">
                <a:solidFill>
                  <a:srgbClr val="FF0000"/>
                </a:solidFill>
              </a:rPr>
              <a:t>(38 öğrenciye 2 grup şeklinde 20’şer saat</a:t>
            </a:r>
            <a:r>
              <a:rPr lang="tr-TR" sz="1400" dirty="0" smtClean="0">
                <a:solidFill>
                  <a:srgbClr val="FF0000"/>
                </a:solidFill>
              </a:rPr>
              <a:t>) </a:t>
            </a:r>
            <a:r>
              <a:rPr lang="tr-TR" sz="1400" dirty="0" smtClean="0"/>
              <a:t>(Mustafa AKARSU)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1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400" dirty="0" smtClean="0"/>
              <a:t> Öğrencilere Yönelik </a:t>
            </a:r>
            <a:r>
              <a:rPr lang="tr-TR" sz="1400" b="1" dirty="0" smtClean="0">
                <a:solidFill>
                  <a:srgbClr val="FF0000"/>
                </a:solidFill>
              </a:rPr>
              <a:t>Fotoğrafçılık</a:t>
            </a:r>
            <a:r>
              <a:rPr lang="tr-TR" sz="1400" dirty="0" smtClean="0"/>
              <a:t> Kurslarına devam edilecek.</a:t>
            </a:r>
          </a:p>
          <a:p>
            <a:r>
              <a:rPr lang="tr-TR" sz="1400" dirty="0">
                <a:solidFill>
                  <a:srgbClr val="FF0000"/>
                </a:solidFill>
              </a:rPr>
              <a:t>(38 öğrenciye 2 grup şeklinde 20’şer saat) </a:t>
            </a:r>
            <a:r>
              <a:rPr lang="tr-TR" sz="1400" dirty="0" smtClean="0">
                <a:solidFill>
                  <a:srgbClr val="FF0000"/>
                </a:solidFill>
              </a:rPr>
              <a:t> </a:t>
            </a:r>
            <a:r>
              <a:rPr lang="tr-TR" sz="1400" dirty="0" smtClean="0"/>
              <a:t>(Fahri TARHAN)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1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1400" dirty="0" smtClean="0"/>
              <a:t> Öğretim Elemanlarına Yönelik </a:t>
            </a:r>
            <a:r>
              <a:rPr lang="tr-TR" sz="1400" b="1" dirty="0" smtClean="0">
                <a:solidFill>
                  <a:srgbClr val="FF0000"/>
                </a:solidFill>
              </a:rPr>
              <a:t>Fotoğrafçılık</a:t>
            </a:r>
            <a:r>
              <a:rPr lang="tr-TR" sz="1400" dirty="0" smtClean="0"/>
              <a:t> Kurslarına devam edilecek.</a:t>
            </a:r>
          </a:p>
          <a:p>
            <a:r>
              <a:rPr lang="tr-TR" sz="1400" dirty="0">
                <a:solidFill>
                  <a:srgbClr val="FF0000"/>
                </a:solidFill>
              </a:rPr>
              <a:t>(38 öğrenciye 2 grup şeklinde 20’şer saat</a:t>
            </a:r>
            <a:r>
              <a:rPr lang="tr-TR" sz="1400" dirty="0" smtClean="0">
                <a:solidFill>
                  <a:srgbClr val="FF0000"/>
                </a:solidFill>
              </a:rPr>
              <a:t>) </a:t>
            </a:r>
            <a:r>
              <a:rPr lang="tr-TR" sz="1400" dirty="0" smtClean="0"/>
              <a:t>(Fahri TARHAN)</a:t>
            </a:r>
          </a:p>
          <a:p>
            <a:endParaRPr lang="tr-TR" sz="1400" dirty="0"/>
          </a:p>
          <a:p>
            <a:pPr marL="342900" indent="-342900">
              <a:buFont typeface="Wingdings" pitchFamily="2" charset="2"/>
              <a:buChar char="ü"/>
            </a:pPr>
            <a:r>
              <a:rPr lang="tr-TR" sz="1400" dirty="0" smtClean="0"/>
              <a:t>Etkili İletişim ve Stratejik Yönetim Seminerleri açılacaktır. </a:t>
            </a:r>
            <a:r>
              <a:rPr lang="tr-TR" sz="1400" dirty="0" smtClean="0">
                <a:solidFill>
                  <a:srgbClr val="FF0000"/>
                </a:solidFill>
              </a:rPr>
              <a:t>(Personele, Öğrencilere ve talep olması halinde Halka yönelik)</a:t>
            </a:r>
            <a:r>
              <a:rPr lang="tr-TR" sz="1400" dirty="0" smtClean="0"/>
              <a:t> (Ercan OKTAY ve </a:t>
            </a:r>
            <a:r>
              <a:rPr lang="tr-TR" sz="1400" dirty="0" err="1" smtClean="0"/>
              <a:t>Cevit</a:t>
            </a:r>
            <a:r>
              <a:rPr lang="tr-TR" sz="1400" dirty="0" smtClean="0"/>
              <a:t> YAVUZ)</a:t>
            </a:r>
          </a:p>
          <a:p>
            <a:pPr marL="342900" indent="-342900">
              <a:buFont typeface="Wingdings" pitchFamily="2" charset="2"/>
              <a:buChar char="ü"/>
            </a:pPr>
            <a:endParaRPr lang="tr-TR" sz="1400" dirty="0" smtClean="0"/>
          </a:p>
          <a:p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7749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F:\RESIMLER\maket adamlar\189695_135455633192474_118124114925626_220393_14622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6078" y="3348691"/>
            <a:ext cx="2037922" cy="1937697"/>
          </a:xfrm>
          <a:prstGeom prst="rect">
            <a:avLst/>
          </a:prstGeom>
          <a:noFill/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57375" y="214289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TANITIM FAALİYETLERİ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3 Metin kutusu"/>
          <p:cNvSpPr txBox="1"/>
          <p:nvPr/>
        </p:nvSpPr>
        <p:spPr>
          <a:xfrm>
            <a:off x="1" y="1214422"/>
            <a:ext cx="917091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AŞAĞIDAKİ TANITIM FAALİYETLERİ YAPILMIŞ OLUP, BU DÖNEMDEDE BU FAALİYETLERİN YAPILMASI DEVAM EDİLECEKTİR.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İLDEK Dekanlar Toplantısı ve Stratejik İletişim konulu 3. Uluslar arası İletişim Sempozyumu çerçevesinde fakülte ve üniversitenin tanıtımı gerçekleştirildi.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Film </a:t>
            </a:r>
            <a:r>
              <a:rPr lang="tr-TR" dirty="0" smtClean="0"/>
              <a:t>yarışmalarında  alınan ödüllerin basında yer almasının </a:t>
            </a:r>
            <a:r>
              <a:rPr lang="tr-TR" dirty="0" smtClean="0"/>
              <a:t>sağlanması,</a:t>
            </a:r>
            <a:endParaRPr lang="tr-TR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Manas </a:t>
            </a:r>
            <a:r>
              <a:rPr lang="tr-TR" dirty="0" smtClean="0"/>
              <a:t>Gazetesi’nde tanıtım faaliyetlerine yer </a:t>
            </a:r>
            <a:r>
              <a:rPr lang="tr-TR" dirty="0" smtClean="0"/>
              <a:t>verilmesi,</a:t>
            </a:r>
            <a:endParaRPr lang="tr-TR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Üniversitemizin </a:t>
            </a:r>
            <a:r>
              <a:rPr lang="tr-TR" dirty="0" smtClean="0"/>
              <a:t>tanıtım materyallerinin (bülten, davetiye, katalog vb.) </a:t>
            </a:r>
            <a:r>
              <a:rPr lang="tr-TR" dirty="0" smtClean="0"/>
              <a:t>hazırlanması,</a:t>
            </a:r>
            <a:endParaRPr lang="tr-TR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K.T.M.Ü</a:t>
            </a:r>
            <a:r>
              <a:rPr lang="tr-TR" dirty="0" smtClean="0"/>
              <a:t>. İLEF tanıtım filminin </a:t>
            </a:r>
            <a:r>
              <a:rPr lang="tr-TR" dirty="0" smtClean="0"/>
              <a:t>hazırlanması,</a:t>
            </a:r>
            <a:endParaRPr lang="tr-TR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Afiş</a:t>
            </a:r>
            <a:r>
              <a:rPr lang="tr-TR" dirty="0" smtClean="0"/>
              <a:t>, spot yarışmalarına (sağlık, trafik) devam edilecek.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Fakülte’nin </a:t>
            </a:r>
            <a:r>
              <a:rPr lang="tr-TR" dirty="0" smtClean="0"/>
              <a:t>çektiği film ve TV programlarının TRT </a:t>
            </a:r>
            <a:r>
              <a:rPr lang="tr-TR" dirty="0" err="1" smtClean="0"/>
              <a:t>AVAZ’da</a:t>
            </a:r>
            <a:r>
              <a:rPr lang="tr-TR" dirty="0" smtClean="0"/>
              <a:t> yayınlanması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Yapılan </a:t>
            </a:r>
            <a:r>
              <a:rPr lang="tr-TR" dirty="0" smtClean="0"/>
              <a:t>faaliyetlerin Kırgız TV’lerinde yayınlanmasına devam edilecek.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Fakülte </a:t>
            </a:r>
            <a:r>
              <a:rPr lang="tr-TR" dirty="0" smtClean="0"/>
              <a:t>ve iletişim sektörü arasında işbirliğinin sağlanmasına yönelik çalışmaların yapılması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46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214289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TANITIM FAALİYETLERİ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3 Metin kutusu"/>
          <p:cNvSpPr txBox="1"/>
          <p:nvPr/>
        </p:nvSpPr>
        <p:spPr>
          <a:xfrm>
            <a:off x="1232272" y="2285992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Yapılan faaliyetlerle medyada yer alma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İletişim Fakültesi tanıtım kataloğu yapılmıştır.</a:t>
            </a:r>
          </a:p>
          <a:p>
            <a:endParaRPr lang="tr-T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Ödüllü filmlerin Kırgızistan televizyonlarında gösterilerek üniversite tanıtımına sağlanan katkı (ELTR)</a:t>
            </a:r>
          </a:p>
        </p:txBody>
      </p:sp>
    </p:spTree>
    <p:extLst>
      <p:ext uri="{BB962C8B-B14F-4D97-AF65-F5344CB8AC3E}">
        <p14:creationId xmlns:p14="http://schemas.microsoft.com/office/powerpoint/2010/main" xmlns="" val="14427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F:\RESIMLER\maket adamlar\marka_af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874" y="5140956"/>
            <a:ext cx="1692606" cy="124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57375" y="214289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ÖDÜLLER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Metin kutusu"/>
          <p:cNvSpPr txBox="1"/>
          <p:nvPr/>
        </p:nvSpPr>
        <p:spPr>
          <a:xfrm>
            <a:off x="143509" y="1079804"/>
            <a:ext cx="9036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rgbClr val="FF0000"/>
                </a:solidFill>
              </a:rPr>
              <a:t>Göç</a:t>
            </a:r>
            <a:r>
              <a:rPr lang="tr-TR" sz="1600" dirty="0" smtClean="0"/>
              <a:t>, Uluslararası Belgesel Film Festivali. Baş ödül. Tataristan / Kazan, 2013.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rgbClr val="FF0000"/>
                </a:solidFill>
              </a:rPr>
              <a:t>Göç</a:t>
            </a:r>
            <a:r>
              <a:rPr lang="tr-TR" sz="1600" dirty="0" smtClean="0"/>
              <a:t>, Uluslararası Belgesel Film Festivali. Baş ödül. Katar, 2013.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rgbClr val="FF0000"/>
                </a:solidFill>
              </a:rPr>
              <a:t>Göç</a:t>
            </a:r>
            <a:r>
              <a:rPr lang="tr-TR" sz="1600" dirty="0" smtClean="0"/>
              <a:t>, Uluslararası Film Festivali. En İyi Belgesel Film Ödülü. Yunanistan, 2013.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rgbClr val="FF0000"/>
                </a:solidFill>
              </a:rPr>
              <a:t>Göç</a:t>
            </a:r>
            <a:r>
              <a:rPr lang="tr-TR" sz="1600" dirty="0" smtClean="0"/>
              <a:t>, Uluslararası Film Festivali. En İyi Kameraman Ödülü. Rusya, 2013.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rgbClr val="FF0000"/>
                </a:solidFill>
              </a:rPr>
              <a:t>Göç</a:t>
            </a:r>
            <a:r>
              <a:rPr lang="tr-TR" sz="1600" dirty="0" smtClean="0"/>
              <a:t>, Ak </a:t>
            </a:r>
            <a:r>
              <a:rPr lang="tr-TR" sz="1600" dirty="0" err="1" smtClean="0"/>
              <a:t>İlbirs</a:t>
            </a:r>
            <a:r>
              <a:rPr lang="tr-TR" sz="1600" dirty="0" smtClean="0"/>
              <a:t> Film Ödülü’nün 6 dalında  -  En İyi Ses Yönetmeni, En İyi Yönetmen, En İyi Montaj, En İyi Senaryo, En İyi Kameraman ödüllerini aldı. Bişkek, 2013.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rgbClr val="FF0000"/>
                </a:solidFill>
              </a:rPr>
              <a:t>Sarı Oy</a:t>
            </a:r>
            <a:r>
              <a:rPr lang="tr-TR" sz="1600" dirty="0" smtClean="0"/>
              <a:t> Belgesel Filmi. Uluslararası Film Festivali Birincilik Ödülü. Kazakistan, 2013.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rgbClr val="FF0000"/>
                </a:solidFill>
              </a:rPr>
              <a:t>Sessizlik</a:t>
            </a:r>
            <a:r>
              <a:rPr lang="tr-TR" sz="1600" dirty="0" smtClean="0"/>
              <a:t> Oyun Filmi. Uluslararası Film Festivali. En İyi Yönetmen, En İyi Yapımcı Ödülleri. Dubai, 2013.  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rgbClr val="FF0000"/>
                </a:solidFill>
              </a:rPr>
              <a:t>Sessizlik</a:t>
            </a:r>
            <a:r>
              <a:rPr lang="tr-TR" sz="1600" dirty="0" smtClean="0"/>
              <a:t> Oyun Filmi. Ak </a:t>
            </a:r>
            <a:r>
              <a:rPr lang="tr-TR" sz="1600" dirty="0" err="1" smtClean="0"/>
              <a:t>İlbirs</a:t>
            </a:r>
            <a:r>
              <a:rPr lang="tr-TR" sz="1600" dirty="0" smtClean="0"/>
              <a:t> Film Ödülü. En İyi Oyun Filmi Bişkek, 2013.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5696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214289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ÖDÜLLER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RESIMLER\maket adamlar\marka_af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590" y="3292500"/>
            <a:ext cx="2525880" cy="185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3 Metin kutusu"/>
          <p:cNvSpPr txBox="1"/>
          <p:nvPr/>
        </p:nvSpPr>
        <p:spPr>
          <a:xfrm>
            <a:off x="143509" y="1412776"/>
            <a:ext cx="7056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Kırgız Sineması’na yaptığı katkılardan dolayı K.C. Kültür Enformasyon ve Turizm Bakanlığı tarafından Öğr. Gör. </a:t>
            </a:r>
            <a:r>
              <a:rPr lang="tr-TR" sz="2000" dirty="0" err="1" smtClean="0">
                <a:solidFill>
                  <a:srgbClr val="FF0000"/>
                </a:solidFill>
              </a:rPr>
              <a:t>Artıkpay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Süyündükov</a:t>
            </a:r>
            <a:r>
              <a:rPr lang="tr-TR" sz="2000" dirty="0" err="1" smtClean="0"/>
              <a:t>’a</a:t>
            </a:r>
            <a:r>
              <a:rPr lang="tr-TR" sz="2000" dirty="0" smtClean="0"/>
              <a:t> ‘</a:t>
            </a:r>
            <a:r>
              <a:rPr lang="tr-TR" sz="2000" dirty="0" smtClean="0">
                <a:solidFill>
                  <a:srgbClr val="FF0000"/>
                </a:solidFill>
              </a:rPr>
              <a:t>En İyi Kültür Elçisi</a:t>
            </a:r>
            <a:r>
              <a:rPr lang="tr-TR" sz="2000" dirty="0" smtClean="0"/>
              <a:t>’ </a:t>
            </a:r>
            <a:r>
              <a:rPr lang="tr-TR" sz="2000" dirty="0" err="1" smtClean="0"/>
              <a:t>ünvanı</a:t>
            </a:r>
            <a:r>
              <a:rPr lang="tr-TR" sz="2000" dirty="0" smtClean="0"/>
              <a:t> verildi.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İletişim Fakültesi Kameramanı </a:t>
            </a:r>
            <a:r>
              <a:rPr lang="tr-TR" sz="2000" dirty="0" err="1" smtClean="0">
                <a:solidFill>
                  <a:srgbClr val="FF0000"/>
                </a:solidFill>
              </a:rPr>
              <a:t>Nargiza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Mamatkulova</a:t>
            </a:r>
            <a:r>
              <a:rPr lang="tr-TR" sz="2000" dirty="0" err="1" smtClean="0"/>
              <a:t>’ya</a:t>
            </a:r>
            <a:r>
              <a:rPr lang="tr-TR" sz="2000" dirty="0" smtClean="0"/>
              <a:t> da </a:t>
            </a:r>
            <a:r>
              <a:rPr lang="tr-TR" sz="2000" dirty="0" smtClean="0">
                <a:solidFill>
                  <a:srgbClr val="FF0000"/>
                </a:solidFill>
              </a:rPr>
              <a:t>Sessizlik</a:t>
            </a:r>
            <a:r>
              <a:rPr lang="tr-TR" sz="2000" dirty="0" smtClean="0"/>
              <a:t> filmi ile kazandığı uluslararası başarılardan dolayı K.C. Kültür Enformasyon ve Turizm Bakanlığı tarafından </a:t>
            </a:r>
            <a:r>
              <a:rPr lang="tr-TR" sz="2000" dirty="0" smtClean="0">
                <a:solidFill>
                  <a:srgbClr val="FF0000"/>
                </a:solidFill>
              </a:rPr>
              <a:t>takdir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belgesi</a:t>
            </a:r>
            <a:r>
              <a:rPr lang="tr-TR" sz="2000" dirty="0" smtClean="0"/>
              <a:t> verildi.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Konya Büyükşehir Belediyesi tarafından düzenlenen "</a:t>
            </a:r>
            <a:r>
              <a:rPr lang="tr-TR" sz="2000" dirty="0" smtClean="0">
                <a:solidFill>
                  <a:srgbClr val="FF0000"/>
                </a:solidFill>
              </a:rPr>
              <a:t>Mutlu Aile</a:t>
            </a:r>
            <a:r>
              <a:rPr lang="tr-TR" sz="2000" dirty="0" smtClean="0"/>
              <a:t>" konulu kısa film yarışmasında İletişim Fakültesi Gazetecilik Bölümü öğrencisi </a:t>
            </a:r>
            <a:r>
              <a:rPr lang="tr-TR" sz="2000" dirty="0" smtClean="0">
                <a:solidFill>
                  <a:srgbClr val="FF0000"/>
                </a:solidFill>
              </a:rPr>
              <a:t>Rahat </a:t>
            </a:r>
            <a:r>
              <a:rPr lang="tr-TR" sz="2000" dirty="0" err="1" smtClean="0">
                <a:solidFill>
                  <a:srgbClr val="FF0000"/>
                </a:solidFill>
              </a:rPr>
              <a:t>Salamatova</a:t>
            </a:r>
            <a:r>
              <a:rPr lang="tr-TR" sz="2000" dirty="0" smtClean="0"/>
              <a:t>, Yuva adlı filmiyle 2. oldu.</a:t>
            </a:r>
          </a:p>
        </p:txBody>
      </p:sp>
    </p:spTree>
    <p:extLst>
      <p:ext uri="{BB962C8B-B14F-4D97-AF65-F5344CB8AC3E}">
        <p14:creationId xmlns:p14="http://schemas.microsoft.com/office/powerpoint/2010/main" xmlns="" val="11241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462514" y="214289"/>
            <a:ext cx="7681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ETKİLİ İŞBİRLİĞİ VE KOMİSYON ÇALIŞMALARINA KATILIM</a:t>
            </a: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6 Metin kutusu"/>
          <p:cNvSpPr txBox="1"/>
          <p:nvPr/>
        </p:nvSpPr>
        <p:spPr>
          <a:xfrm>
            <a:off x="395537" y="1124953"/>
            <a:ext cx="8748463" cy="514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Üniversite Akademik Katalog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Üniversite Tanıtım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Üniversite Tanıtım Kataloğu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Bilim, Sanat, Hizmet ve Teşvik Ödülleri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Manas FM Yayın Kurulu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Öğrenci, Akademik ve İdari Personel Bilgilendirme, Yönlendirme ve Motivasyon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Türk Akraba Topluluklarından Öğrenci Kabul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KTMÜ Akademik Değerlendirme ve Kalite Geliştirme Kurulu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Web Sayfası Geliştirme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Bologna Eşgüdüm Komisyonu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İç Değerlendirme ve Gözetim Ekibi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00" dirty="0" smtClean="0"/>
              <a:t>Medya Teknolojileri Geliştirme Komisyonu</a:t>
            </a:r>
          </a:p>
        </p:txBody>
      </p:sp>
    </p:spTree>
    <p:extLst>
      <p:ext uri="{BB962C8B-B14F-4D97-AF65-F5344CB8AC3E}">
        <p14:creationId xmlns:p14="http://schemas.microsoft.com/office/powerpoint/2010/main" xmlns="" val="30560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4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4095750"/>
              </p:ext>
            </p:extLst>
          </p:nvPr>
        </p:nvGraphicFramePr>
        <p:xfrm>
          <a:off x="214282" y="1500174"/>
          <a:ext cx="4429156" cy="194037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14644"/>
                <a:gridCol w="428628"/>
                <a:gridCol w="642942"/>
                <a:gridCol w="642942"/>
              </a:tblGrid>
              <a:tr h="14226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HALKLA İLİŞKİLER VE REKLAMCILIK BÖLÜMÜ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048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Öğretim Elemanı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Ders Yükü 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üz</a:t>
                      </a:r>
                      <a:r>
                        <a:rPr lang="tr-TR" sz="10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Dönemi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Ders Yükü Bahar </a:t>
                      </a:r>
                      <a:r>
                        <a:rPr lang="tr-TR" sz="10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Dönemi</a:t>
                      </a:r>
                      <a:endParaRPr lang="tr-TR" sz="10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Prof. Dr. Mehmet KÜÇÜKKURT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Doç. Dr. </a:t>
                      </a:r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Cevit YAVUZ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</a:t>
                      </a:r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Gör. </a:t>
                      </a:r>
                      <a:r>
                        <a:rPr lang="tr-TR" sz="100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Kanıbek</a:t>
                      </a:r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ÖMÜRBEKOV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Öğr.Gör.Dr. Zamirgul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KAZAKBAEVA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Öğr.Gör. Sıdık AKMATOV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Doç.Dr.Anara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ALDASHEVA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DSÜ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56" marR="12756" marT="127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9483">
                <a:tc gridSpan="2">
                  <a:txBody>
                    <a:bodyPr/>
                    <a:lstStyle/>
                    <a:p>
                      <a:pPr algn="l" fontAlgn="t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 DERS YÜKÜ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047254"/>
              </p:ext>
            </p:extLst>
          </p:nvPr>
        </p:nvGraphicFramePr>
        <p:xfrm>
          <a:off x="4786314" y="2099264"/>
          <a:ext cx="4291042" cy="2421576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2786082"/>
                <a:gridCol w="214314"/>
                <a:gridCol w="703638"/>
                <a:gridCol w="587008"/>
              </a:tblGrid>
              <a:tr h="1619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RADYO TELEVİZYON VE SİNEMA BÖLÜMÜ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Öğretim Elemanı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Ders Yükü 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üz</a:t>
                      </a:r>
                      <a:r>
                        <a:rPr lang="tr-TR" sz="10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Dönemi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Ders Yükü Bahar </a:t>
                      </a:r>
                      <a:r>
                        <a:rPr lang="tr-TR" sz="10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Dönemi</a:t>
                      </a:r>
                      <a:endParaRPr lang="tr-TR" sz="10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547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Doç. Moldoseyit </a:t>
                      </a:r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MAMBETAKUNOV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47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Doç.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Dr. Cenk DEMİRKIRAN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47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Prof. Manasbek MUSAYEV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Yrd.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Doç.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Dr. Muzaffer KILIÇ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47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Öğr. Gör. Artıkpay SÜYÜNDUKOV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5471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Öğr. Gör. Abdı SATAROV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052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</a:t>
                      </a:r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Gör. Stambulbek MAMBETALİYEV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Aynura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Kabatay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KIZI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Öğr.Gör.Çolpon BEKBALAEVA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 DERS YÜKÜ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179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676400" y="0"/>
            <a:ext cx="7019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1.1 - EĞİTİM - ÖĞRETİM KADROSU VE DERS YÜKLERİ (2014-2015 Eğitim Öğretim Yılı Güz Dönemi)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5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2133256"/>
              </p:ext>
            </p:extLst>
          </p:nvPr>
        </p:nvGraphicFramePr>
        <p:xfrm>
          <a:off x="214282" y="3571876"/>
          <a:ext cx="4429156" cy="2049045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2428892"/>
                <a:gridCol w="357190"/>
                <a:gridCol w="932479"/>
                <a:gridCol w="710595"/>
              </a:tblGrid>
              <a:tr h="1326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GAZETECİLİK BÖLÜMÜ</a:t>
                      </a:r>
                    </a:p>
                  </a:txBody>
                  <a:tcPr marL="9525" marR="9525" marT="9525" marB="0" anchor="b"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0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Öğretim Elemanı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Ders Yükü 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üz</a:t>
                      </a:r>
                      <a:r>
                        <a:rPr lang="tr-TR" sz="10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Dönemi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Ders Yükü Bahar </a:t>
                      </a:r>
                      <a:r>
                        <a:rPr lang="tr-TR" sz="10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Dönemi</a:t>
                      </a:r>
                      <a:endParaRPr lang="tr-TR" sz="10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Prof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.Dr.M.Sadullah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ÇEBİ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50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Doç. Dr. </a:t>
                      </a:r>
                      <a:r>
                        <a:rPr lang="tr-TR" sz="10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Ercan</a:t>
                      </a:r>
                      <a:r>
                        <a:rPr lang="tr-TR" sz="100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OKTAY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50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Öğr. Gör. Dr. Gökçe YOĞURTÇU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sv-SE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50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Öğr. Gör. Dr. Bakıt ORUNBEKOV 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TZ</a:t>
                      </a:r>
                      <a:endParaRPr lang="sv-SE" sz="9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604">
                <a:tc>
                  <a:txBody>
                    <a:bodyPr/>
                    <a:lstStyle/>
                    <a:p>
                      <a:pPr algn="just" fontAlgn="b"/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Dr.Kubanıçbek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TAABALDİYEV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YZ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604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Doç. </a:t>
                      </a:r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Dr.Çolponbay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KARINOV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YZ</a:t>
                      </a:r>
                      <a:endParaRPr lang="tr-TR" sz="9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447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Öğr.Gör.Bakıt</a:t>
                      </a:r>
                      <a:r>
                        <a:rPr lang="tr-T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DIYKANOV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DSÜ</a:t>
                      </a:r>
                      <a:endParaRPr lang="tr-TR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604">
                <a:tc gridSpan="2">
                  <a:txBody>
                    <a:bodyPr/>
                    <a:lstStyle/>
                    <a:p>
                      <a:pPr algn="l" fontAlgn="t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 DERS YÜKÜ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77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214289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TEDBİR VE ÖNERİLER</a:t>
            </a:r>
          </a:p>
        </p:txBody>
      </p:sp>
      <p:pic>
        <p:nvPicPr>
          <p:cNvPr id="6" name="Picture 2" descr="F:\RESIMLER\maket adamlar\s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261" y="2209800"/>
            <a:ext cx="2713739" cy="2247912"/>
          </a:xfrm>
          <a:prstGeom prst="rect">
            <a:avLst/>
          </a:prstGeom>
          <a:noFill/>
        </p:spPr>
      </p:pic>
      <p:sp>
        <p:nvSpPr>
          <p:cNvPr id="7" name="3 Metin kutusu"/>
          <p:cNvSpPr txBox="1"/>
          <p:nvPr/>
        </p:nvSpPr>
        <p:spPr>
          <a:xfrm>
            <a:off x="381000" y="1117967"/>
            <a:ext cx="63375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 öğretim ile ilgili olarak</a:t>
            </a:r>
          </a:p>
          <a:p>
            <a:pPr marL="342900" indent="-342900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Fakültede tam zamanlı öğretim üyesi sayısının arttırılması (özellikle Gazetecilik ile Halkla ilişkiler ve reklamcılık bölümlerinde) Eğitim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öğretim ile ilgili  teorik  ve pratik altyapı çalışmalarının geliştirilmesi 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tr-TR" sz="1400" b="1" dirty="0" smtClean="0"/>
              <a:t>1.1.Teorik alt yapıya önem veriyoruz</a:t>
            </a:r>
            <a:r>
              <a:rPr lang="tr-TR" sz="1400" dirty="0" smtClean="0"/>
              <a:t>: Halkla İlişkiler ve Reklamcılık Bölümü için gündem kurma; Gazetecilik Bölümü için kullanımlar ve doyumlar; Radyo Televizyon ve Sinema Bölümü için semiyoloji kuramlarına önem veriyoruz.</a:t>
            </a:r>
          </a:p>
          <a:p>
            <a:pPr marL="342900" indent="-342900"/>
            <a:r>
              <a:rPr lang="tr-TR" sz="1400" b="1" dirty="0" smtClean="0"/>
              <a:t>1.2. Medya sektöründe kullanılan </a:t>
            </a:r>
            <a:r>
              <a:rPr lang="tr-TR" sz="1400" b="1" dirty="0" err="1" smtClean="0"/>
              <a:t>Edius</a:t>
            </a:r>
            <a:r>
              <a:rPr lang="tr-TR" sz="1400" b="1" dirty="0" smtClean="0"/>
              <a:t>, </a:t>
            </a:r>
            <a:r>
              <a:rPr lang="tr-TR" sz="1400" b="1" dirty="0" err="1" smtClean="0"/>
              <a:t>Adobe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Premiere</a:t>
            </a:r>
            <a:r>
              <a:rPr lang="tr-TR" sz="1400" b="1" dirty="0" smtClean="0"/>
              <a:t> kurgu programlarını ve senaryo yazım programlarından  da </a:t>
            </a:r>
            <a:r>
              <a:rPr lang="tr-TR" sz="1400" b="1" dirty="0" err="1" smtClean="0"/>
              <a:t>Celtix</a:t>
            </a:r>
            <a:r>
              <a:rPr lang="tr-TR" sz="1400" b="1" dirty="0" smtClean="0"/>
              <a:t> programını önemsiyoruz.</a:t>
            </a:r>
          </a:p>
          <a:p>
            <a:pPr marL="457200" indent="-457200"/>
            <a:r>
              <a:rPr lang="tr-TR" sz="1400" b="1" dirty="0" smtClean="0"/>
              <a:t>1.3.Araştırma yöntemlerine önem veriyoruz</a:t>
            </a:r>
            <a:r>
              <a:rPr lang="tr-TR" sz="1400" dirty="0" smtClean="0"/>
              <a:t>: Bu sebeple nitel araştırma yöntemlerinden içerik analizi ve söylem analizi, nicel analizler için SPSS programı öğretimine ağırlık veriyoruz.</a:t>
            </a:r>
            <a:r>
              <a:rPr lang="tr-TR" sz="1400" b="1" dirty="0" smtClean="0"/>
              <a:t> </a:t>
            </a:r>
          </a:p>
          <a:p>
            <a:pPr marL="457200" indent="-457200"/>
            <a:r>
              <a:rPr lang="tr-TR" sz="1400" b="1" dirty="0" smtClean="0"/>
              <a:t>1.4.İfade kabiliyetinin gelişmesine önem veriyoruz</a:t>
            </a:r>
            <a:r>
              <a:rPr lang="tr-TR" sz="1400" dirty="0" smtClean="0"/>
              <a:t>: Bu amaçla ‘‘yazılı ve sözlü anlatım’’, “metin yazarlığı” vb. derslerde Gazetecilik, Halkla İlişkiler alanında kullanımını geliştirilerek devam edilecektir.</a:t>
            </a:r>
          </a:p>
          <a:p>
            <a:pPr marL="457200" indent="-457200"/>
            <a:r>
              <a:rPr lang="tr-TR" sz="1400" b="1" dirty="0" smtClean="0"/>
              <a:t>1.5.Bütün bilimlerin felsefeyle başladığını dikkate alarak</a:t>
            </a:r>
            <a:r>
              <a:rPr lang="tr-TR" sz="1400" dirty="0" smtClean="0"/>
              <a:t>; Fakültemizde İletişim felsefesine önem verilmektedir. Fakültemiz öğrencilerinin varoluşçuluk, </a:t>
            </a:r>
            <a:r>
              <a:rPr lang="tr-TR" sz="1400" dirty="0" err="1" smtClean="0"/>
              <a:t>fenemonoloji</a:t>
            </a:r>
            <a:r>
              <a:rPr lang="tr-TR" sz="1400" dirty="0" smtClean="0"/>
              <a:t> ve semiyoloji vb. felsefi akımların temel kavram ve önermeleri hakkında bilgi sahibi olmalarına öncelik verilmektedir.</a:t>
            </a:r>
          </a:p>
          <a:p>
            <a:pPr marL="342900" indent="-342900">
              <a:buFont typeface="Arial" charset="0"/>
              <a:buChar char="•"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5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59024" y="1295400"/>
            <a:ext cx="87849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ü"/>
            </a:pP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57375" y="214289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TEDBİR VE ÖNERİLER</a:t>
            </a:r>
          </a:p>
        </p:txBody>
      </p:sp>
      <p:sp>
        <p:nvSpPr>
          <p:cNvPr id="7" name="6 Dikdörtgen"/>
          <p:cNvSpPr/>
          <p:nvPr/>
        </p:nvSpPr>
        <p:spPr>
          <a:xfrm>
            <a:off x="609600" y="1981200"/>
            <a:ext cx="5943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Teknik ve fiziki altyapı ile ilgili olarak</a:t>
            </a:r>
          </a:p>
          <a:p>
            <a:pPr marL="342900" indent="-342900">
              <a:buFont typeface="Arial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Işık</a:t>
            </a:r>
            <a:r>
              <a:rPr lang="ky-K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Dijital Fotoğraf Makinesi, </a:t>
            </a:r>
            <a:r>
              <a:rPr lang="ky-KG" dirty="0" smtClean="0">
                <a:latin typeface="Arial" panose="020B0604020202020204" pitchFamily="34" charset="0"/>
                <a:cs typeface="Arial" panose="020B0604020202020204" pitchFamily="34" charset="0"/>
              </a:rPr>
              <a:t>Hard Disc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CD-DVD Çoğaltma Makinesi gibi donanımlar yetersizdir.  </a:t>
            </a:r>
          </a:p>
          <a:p>
            <a:pPr marL="342900" indent="-342900">
              <a:buFont typeface="Arial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Ayrıca dersliklerde koyu perde bulunmamaktadır. Daha etkili ders işleyebilmemiz için bu eksiklerin giderilmesi gerekmektedir.</a:t>
            </a:r>
          </a:p>
          <a:p>
            <a:pPr marL="342900" indent="-342900">
              <a:buFont typeface="Arial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Araştırma ve film yapımı projeleri</a:t>
            </a:r>
          </a:p>
          <a:p>
            <a:pPr marL="342900" indent="-342900">
              <a:buFont typeface="Arial" charset="0"/>
              <a:buChar char="•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4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6"/>
          <p:cNvSpPr txBox="1">
            <a:spLocks noChangeArrowheads="1"/>
          </p:cNvSpPr>
          <p:nvPr/>
        </p:nvSpPr>
        <p:spPr bwMode="auto">
          <a:xfrm rot="16200000">
            <a:off x="5806810" y="2035043"/>
            <a:ext cx="457203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8000" b="1" dirty="0" smtClean="0">
                <a:solidFill>
                  <a:srgbClr val="002060"/>
                </a:solidFill>
                <a:latin typeface="Verdana" pitchFamily="34" charset="0"/>
              </a:rPr>
              <a:t>2013</a:t>
            </a:r>
            <a:endParaRPr lang="tr-TR" sz="8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14348" y="28572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 descr="F:\sunum\hareket\7106_77422_14052013093223_2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4" cy="6858000"/>
          </a:xfrm>
          <a:prstGeom prst="rect">
            <a:avLst/>
          </a:prstGeom>
          <a:noFill/>
        </p:spPr>
      </p:pic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785786" y="2143116"/>
            <a:ext cx="7488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r-TR" sz="7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TEŞEKKÜRLER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763688" y="3284984"/>
            <a:ext cx="55189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İLETİŞİM FAKÜLTESİ</a:t>
            </a:r>
            <a:endParaRPr lang="tr-TR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12" descr="manas_amblem_world_anim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1656186" cy="165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75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75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857375" y="142875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1.2. TEKNİK VE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FİZİKİ ALT YAPI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867358"/>
              </p:ext>
            </p:extLst>
          </p:nvPr>
        </p:nvGraphicFramePr>
        <p:xfrm>
          <a:off x="1112811" y="1355106"/>
          <a:ext cx="763285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685"/>
                <a:gridCol w="642942"/>
                <a:gridCol w="3454151"/>
                <a:gridCol w="648072"/>
              </a:tblGrid>
              <a:tr h="22706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ARAÇLAR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SAYISI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ARAÇLAR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SAYISI</a:t>
                      </a:r>
                      <a:endParaRPr lang="tr-TR" sz="1400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Grafik ve Animasyon Atölyesi Bilgisayarları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Video Kaydedici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8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Kurgu Atölyesi Bilgisayarları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DVD Kaydedici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Grafik Tasarım Atölyesi Bilgisayarları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Televizyon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11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Gazete Odası Bilgisayarları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5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Video</a:t>
                      </a:r>
                      <a:r>
                        <a:rPr lang="tr-TR" sz="1400" baseline="0" dirty="0" smtClean="0"/>
                        <a:t> Player DVD Player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Netbook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Kamera Çantası ve Fotoğraf Makinası Çantası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16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Laptop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Kamera Işığı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7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Kamera (RTS)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Fotoğraf Stüdyo Işığı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10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Fotoğraf Makinası</a:t>
                      </a:r>
                      <a:r>
                        <a:rPr lang="tr-TR" sz="1400" baseline="0" dirty="0" smtClean="0"/>
                        <a:t> (GZT-HİL)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Kamera Işığı Sehpası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Sabit</a:t>
                      </a:r>
                      <a:r>
                        <a:rPr lang="tr-TR" sz="1400" baseline="0" dirty="0" smtClean="0"/>
                        <a:t> Projektör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Fotoğraf</a:t>
                      </a:r>
                      <a:r>
                        <a:rPr lang="tr-TR" sz="1400" baseline="0" dirty="0" smtClean="0"/>
                        <a:t> Stüdyosu Işık Sehpası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10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Taşınabilir Projektör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Mikrofon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6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Renkli Yazıcı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Yaka Mikrofonu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3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Siyah Beyaz Yazıcı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Radyo Yaka Mikrofonu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Tarayıcı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Kamera </a:t>
                      </a:r>
                      <a:r>
                        <a:rPr lang="tr-TR" sz="1400" dirty="0" smtClean="0"/>
                        <a:t>Sehpa ve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smtClean="0"/>
                        <a:t>Çantası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15</a:t>
                      </a:r>
                      <a:endParaRPr lang="tr-TR" sz="1400" b="1" dirty="0"/>
                    </a:p>
                  </a:txBody>
                  <a:tcPr/>
                </a:tc>
              </a:tr>
              <a:tr h="2270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Kamera Sehpası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1400" dirty="0" smtClean="0"/>
                        <a:t>Kamera Bataryası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40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90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57375" y="142875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1.2. TEKNİK VE FİZİKİ ALT YAPI</a:t>
            </a:r>
            <a:endParaRPr lang="tr-T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 Metin kutusu"/>
          <p:cNvSpPr txBox="1">
            <a:spLocks noChangeArrowheads="1"/>
          </p:cNvSpPr>
          <p:nvPr/>
        </p:nvSpPr>
        <p:spPr bwMode="auto">
          <a:xfrm>
            <a:off x="88942" y="4581128"/>
            <a:ext cx="93075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/>
              <a:t>21 </a:t>
            </a:r>
            <a:r>
              <a:rPr lang="tr-TR" sz="1600" dirty="0" smtClean="0"/>
              <a:t>Öğrenciye 1 Kamera 				6 Öğrenciye 1 Bilgisayar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/>
              <a:t>43 </a:t>
            </a:r>
            <a:r>
              <a:rPr lang="tr-TR" sz="1600" dirty="0" smtClean="0"/>
              <a:t>Öğrenciye 1 Dijital Fotoğraf Makinesi		</a:t>
            </a:r>
            <a:r>
              <a:rPr lang="tr-TR" sz="1600" dirty="0" smtClean="0"/>
              <a:t>71 </a:t>
            </a:r>
            <a:r>
              <a:rPr lang="tr-TR" sz="1600" dirty="0" smtClean="0"/>
              <a:t>Öğrenciye 1 Öğretim Görevlisi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/>
              <a:t>61 </a:t>
            </a:r>
            <a:r>
              <a:rPr lang="tr-TR" sz="1600" dirty="0" smtClean="0"/>
              <a:t>Öğrenciye 1 Öğretim Üyesi			</a:t>
            </a:r>
            <a:r>
              <a:rPr lang="tr-TR" sz="1600" dirty="0" smtClean="0"/>
              <a:t>47 </a:t>
            </a:r>
            <a:r>
              <a:rPr lang="tr-TR" sz="1600" dirty="0" smtClean="0"/>
              <a:t>Öğrenciye 1 Araştırma Görevlisi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600" dirty="0" smtClean="0"/>
              <a:t>18 </a:t>
            </a:r>
            <a:r>
              <a:rPr lang="tr-TR" sz="1600" dirty="0" smtClean="0"/>
              <a:t>Öğrenciye 1 Öğretim </a:t>
            </a:r>
            <a:r>
              <a:rPr lang="tr-TR" sz="1600" dirty="0" smtClean="0"/>
              <a:t>Elemanı</a:t>
            </a:r>
            <a:endParaRPr lang="tr-TR" sz="1600" dirty="0" smtClean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7264722"/>
              </p:ext>
            </p:extLst>
          </p:nvPr>
        </p:nvGraphicFramePr>
        <p:xfrm>
          <a:off x="232792" y="3140968"/>
          <a:ext cx="8813762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748"/>
                <a:gridCol w="546418"/>
                <a:gridCol w="524828"/>
                <a:gridCol w="792088"/>
                <a:gridCol w="792088"/>
                <a:gridCol w="864096"/>
                <a:gridCol w="936104"/>
                <a:gridCol w="1152128"/>
                <a:gridCol w="1008112"/>
                <a:gridCol w="576064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Personel Odası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Sınıf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Anfi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Toplantı Salonu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Sinema Salonu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Fotoğraf Stüdyosu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Gazete</a:t>
                      </a:r>
                      <a:r>
                        <a:rPr lang="tr-TR" sz="1400" baseline="0" dirty="0" smtClean="0"/>
                        <a:t> Uygulama Atölyesi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Kurgu Laboratuvarı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Animasyon Stüdyosu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Depo Arşiv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Karanlık Oda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5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FAH_68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2902170" cy="192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1" descr="G:\donenfotograflar2013\FAH_6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050" y="1196752"/>
            <a:ext cx="2919446" cy="193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sim 1" descr="G:\FAKÜLTE DOSYASI\iletişim fakültesi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074" y="1196752"/>
            <a:ext cx="2678742" cy="19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66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18864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1.3. ÖĞRENCİ İLİŞKİLERİ </a:t>
            </a:r>
            <a:r>
              <a:rPr lang="tr-T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REHBERLİK</a:t>
            </a:r>
          </a:p>
        </p:txBody>
      </p:sp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107503" y="1357298"/>
            <a:ext cx="573490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000" dirty="0" smtClean="0"/>
              <a:t> Gazete, Dergi ve İnternet yayıncığıyla ilgilenen öğrencilere danışmanlık hizmeti,</a:t>
            </a:r>
          </a:p>
          <a:p>
            <a:pPr algn="just">
              <a:buFont typeface="Wingdings" pitchFamily="2" charset="2"/>
              <a:buChar char="ü"/>
            </a:pPr>
            <a:endParaRPr lang="tr-TR" sz="2000" dirty="0" smtClean="0"/>
          </a:p>
          <a:p>
            <a:pPr algn="just">
              <a:buFont typeface="Wingdings" pitchFamily="2" charset="2"/>
              <a:buChar char="ü"/>
            </a:pPr>
            <a:r>
              <a:rPr lang="tr-TR" sz="2000" dirty="0" smtClean="0"/>
              <a:t> Öğrencilere Yönelik Tasarım, Kameramanlık, Fotoğrafçılık ve Etkin İnternet  Kullanma Kursları,</a:t>
            </a:r>
          </a:p>
          <a:p>
            <a:pPr algn="just">
              <a:buFont typeface="Wingdings" pitchFamily="2" charset="2"/>
              <a:buChar char="ü"/>
            </a:pPr>
            <a:endParaRPr lang="tr-TR" sz="2000" dirty="0"/>
          </a:p>
          <a:p>
            <a:pPr algn="just">
              <a:buFont typeface="Wingdings" pitchFamily="2" charset="2"/>
              <a:buChar char="ü"/>
            </a:pPr>
            <a:r>
              <a:rPr lang="tr-TR" sz="2000" dirty="0" smtClean="0"/>
              <a:t> Halkla İlişkiler Öğrencilerinin PR Kulübüne danışmanlık,</a:t>
            </a:r>
          </a:p>
          <a:p>
            <a:pPr algn="just">
              <a:buFont typeface="Wingdings" pitchFamily="2" charset="2"/>
              <a:buChar char="ü"/>
            </a:pPr>
            <a:endParaRPr lang="tr-TR" sz="2000" dirty="0" smtClean="0"/>
          </a:p>
          <a:p>
            <a:pPr algn="just">
              <a:buFont typeface="Wingdings" pitchFamily="2" charset="2"/>
              <a:buChar char="ü"/>
            </a:pPr>
            <a:r>
              <a:rPr lang="tr-TR" sz="2000" dirty="0" smtClean="0"/>
              <a:t> Öğrencilerin ulusal ve uluslararası etkinliklere katılımının desteklenmesi.</a:t>
            </a:r>
          </a:p>
          <a:p>
            <a:pPr algn="just">
              <a:buFont typeface="Wingdings" pitchFamily="2" charset="2"/>
              <a:buChar char="ü"/>
            </a:pPr>
            <a:endParaRPr lang="tr-TR" sz="2000" dirty="0" smtClean="0"/>
          </a:p>
          <a:p>
            <a:pPr algn="just">
              <a:buFont typeface="Wingdings" pitchFamily="2" charset="2"/>
              <a:buChar char="ü"/>
            </a:pPr>
            <a:r>
              <a:rPr lang="tr-TR" sz="2000" dirty="0"/>
              <a:t>KTMÜ Öğrenci Gelişim ve Danışma Merkezi ile ortaklaşa ‘’Etkili Ders Çalışma Yöntemleri’’, ‘’Empati’’, ‘’Protokol’’  vb. kurslar düzenlendi. </a:t>
            </a:r>
          </a:p>
          <a:p>
            <a:pPr algn="just">
              <a:buFont typeface="Wingdings" pitchFamily="2" charset="2"/>
              <a:buChar char="ü"/>
            </a:pPr>
            <a:endParaRPr lang="tr-TR" sz="2000" dirty="0" smtClean="0"/>
          </a:p>
        </p:txBody>
      </p:sp>
      <p:pic>
        <p:nvPicPr>
          <p:cNvPr id="7" name="Picture 2" descr="E:\OKUL BİLGİSAYAR\RESIMLER\egiti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413" y="2214554"/>
            <a:ext cx="3301587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78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tr-TR" dirty="0" smtClean="0"/>
              <a:t>Kamuoyu ve Piyasa Araştırmaları Atölyesi bünyesinde Öğrencilerimizi araştırmaya teşvik etmek amacıyla, Araştırma Yöntemleri dersini de destekleyecek nitelikte temel SPSS (İstatistik program) çalışmaları yapılmıştır</a:t>
            </a:r>
            <a:r>
              <a:rPr lang="tr-TR" dirty="0" smtClean="0"/>
              <a:t>.</a:t>
            </a:r>
          </a:p>
          <a:p>
            <a:pPr lvl="0">
              <a:buFont typeface="Wingdings" pitchFamily="2" charset="2"/>
              <a:buChar char="ü"/>
            </a:pPr>
            <a:endParaRPr lang="tr-TR" dirty="0" smtClean="0"/>
          </a:p>
          <a:p>
            <a:pPr lvl="0">
              <a:buFont typeface="Wingdings" pitchFamily="2" charset="2"/>
              <a:buChar char="ü"/>
            </a:pPr>
            <a:r>
              <a:rPr lang="tr-TR" dirty="0" smtClean="0"/>
              <a:t>Bu kapsamda yapılan çalışmalar: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endParaRPr lang="tr-TR" sz="2000" dirty="0" smtClean="0"/>
          </a:p>
          <a:p>
            <a:pPr lvl="0">
              <a:buFont typeface="Wingdings" pitchFamily="2" charset="2"/>
              <a:buChar char="ü"/>
            </a:pPr>
            <a:r>
              <a:rPr lang="tr-TR" sz="2000" dirty="0" smtClean="0"/>
              <a:t>Kırgızistan’da gençlerin </a:t>
            </a:r>
            <a:r>
              <a:rPr lang="tr-TR" sz="2000" b="1" u="sng" dirty="0" smtClean="0"/>
              <a:t>Geleneklere Bakışı</a:t>
            </a:r>
            <a:r>
              <a:rPr lang="tr-TR" sz="2000" u="sng" dirty="0" smtClean="0"/>
              <a:t> </a:t>
            </a:r>
            <a:endParaRPr lang="tr-TR" sz="2000" dirty="0" smtClean="0"/>
          </a:p>
          <a:p>
            <a:pPr lvl="0">
              <a:buFont typeface="Wingdings" pitchFamily="2" charset="2"/>
              <a:buChar char="ü"/>
            </a:pPr>
            <a:r>
              <a:rPr lang="tr-TR" sz="2000" dirty="0" smtClean="0"/>
              <a:t>Kırgızistan’da gençlerin B</a:t>
            </a:r>
            <a:r>
              <a:rPr lang="tr-TR" sz="2000" b="1" u="sng" dirty="0" smtClean="0"/>
              <a:t>oş Zaman Alışkanlıkları</a:t>
            </a:r>
            <a:r>
              <a:rPr lang="tr-TR" sz="20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/>
              <a:t>Üniversite Gençliğinin </a:t>
            </a:r>
            <a:r>
              <a:rPr lang="tr-TR" sz="2000" b="1" u="sng" dirty="0" smtClean="0"/>
              <a:t>Sigara Bağımlılığı ve </a:t>
            </a:r>
            <a:r>
              <a:rPr lang="tr-TR" sz="2000" b="1" u="sng" dirty="0" err="1" smtClean="0"/>
              <a:t>Psiko</a:t>
            </a:r>
            <a:r>
              <a:rPr lang="tr-TR" sz="2000" b="1" u="sng" dirty="0" smtClean="0"/>
              <a:t>-Sosyal Nedenleri</a:t>
            </a:r>
            <a:r>
              <a:rPr lang="tr-TR" sz="20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/>
              <a:t>Üniversite Gençliğinin </a:t>
            </a:r>
            <a:r>
              <a:rPr lang="tr-TR" sz="2000" b="1" u="sng" dirty="0" smtClean="0"/>
              <a:t>TV İzleme Pratikleri</a:t>
            </a:r>
            <a:r>
              <a:rPr lang="tr-TR" sz="20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/>
              <a:t>Üniversite Gençliğinin </a:t>
            </a:r>
            <a:r>
              <a:rPr lang="tr-TR" sz="2000" b="1" u="sng" dirty="0" smtClean="0"/>
              <a:t>İnternet Kullanım Alışkanlıkları</a:t>
            </a:r>
            <a:r>
              <a:rPr lang="tr-TR" sz="20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/>
              <a:t>Kırgızistan Dışından Eğitim Amaçlı Gelen </a:t>
            </a:r>
            <a:r>
              <a:rPr lang="tr-TR" sz="2000" b="1" u="sng" dirty="0" smtClean="0"/>
              <a:t>Öğrencilerin Uyum Sorunları</a:t>
            </a:r>
            <a:r>
              <a:rPr lang="tr-TR" sz="20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tr-TR" sz="2000" dirty="0" smtClean="0"/>
              <a:t>İletişim Fakültesi Öğrencilerinin </a:t>
            </a:r>
            <a:r>
              <a:rPr lang="tr-TR" sz="2000" b="1" u="sng" dirty="0" err="1" smtClean="0"/>
              <a:t>Kampüs</a:t>
            </a:r>
            <a:r>
              <a:rPr lang="tr-TR" sz="2000" b="1" u="sng" dirty="0" smtClean="0"/>
              <a:t> Yaşamı Memnuniyet Anketi</a:t>
            </a:r>
          </a:p>
          <a:p>
            <a:pPr lvl="0">
              <a:buFont typeface="Wingdings" pitchFamily="2" charset="2"/>
              <a:buChar char="ü"/>
            </a:pPr>
            <a:endParaRPr lang="tr-TR" sz="2000" dirty="0" smtClean="0"/>
          </a:p>
          <a:p>
            <a:pPr lvl="0">
              <a:buFont typeface="Wingdings" pitchFamily="2" charset="2"/>
              <a:buChar char="ü"/>
            </a:pPr>
            <a:r>
              <a:rPr lang="tr-TR" dirty="0" smtClean="0"/>
              <a:t>Bu </a:t>
            </a:r>
            <a:r>
              <a:rPr lang="tr-TR" dirty="0"/>
              <a:t>yıl da </a:t>
            </a:r>
            <a:r>
              <a:rPr lang="tr-TR" dirty="0" smtClean="0"/>
              <a:t>benzeri çalışmalar </a:t>
            </a:r>
            <a:r>
              <a:rPr lang="tr-TR" dirty="0"/>
              <a:t>sürdürülecektir. 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manas_amblem_world_anim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80122" cy="1080120"/>
          </a:xfrm>
          <a:prstGeom prst="rect">
            <a:avLst/>
          </a:prstGeom>
          <a:noFill/>
        </p:spPr>
      </p:pic>
      <p:sp>
        <p:nvSpPr>
          <p:cNvPr id="58" name="28 Metin kutusu"/>
          <p:cNvSpPr txBox="1"/>
          <p:nvPr/>
        </p:nvSpPr>
        <p:spPr>
          <a:xfrm>
            <a:off x="143509" y="62702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İLEF</a:t>
            </a:r>
            <a:endParaRPr lang="tr-TR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57375" y="18864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1.4. EĞİTİM PROGRAMINI GELİŞTİRME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0" y="107154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Ders Programları gözden geçirildi. MEB Standartlarına ve Bologna kriterlerine göre yeniden düzenlendi.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TV Stüdyosu, Sinema ve Animasyon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Stüdyolarında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Eğitime Yönelik Çalışmalar Yapıldı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Ulusal ve uluslararası üniversitelerin ilgili fakülteleri ile işbirlikleri sağlandı.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Mevlana Programı çerçevesinde Gazi Üniversitesi’nden 3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Öğretim Üyesi 09-16 Eylül 2014 tarihleri arasında Eğitim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Öğretim alanında destek sundular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İletişim Bilimlerine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Giriş, İletişim Kuramları, Halkla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İlişkiler ve Reklamcılıkta Temel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Kavramlar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derslerini vermişlerdir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Bu derslerde Kullanımlar ve Doyumlar Yaklaşımı, Motivasyon Kuramları, Gündem Oluşturma, Haber Yazımı, Habercilik İlkeleri konuları işlenmiştir.)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5-7 Haziran 2014 tarihleri arasında 22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İLDEK İletişim Fakülteleri Dekanlar Toplantısı yapıldı.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5-7 Haziran 2014 tarihleri arasında Stratejik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İletişim Yönetimi Konulu 3. Uluslararası İletişim Sempozyumu düzenlendi.</a:t>
            </a:r>
          </a:p>
        </p:txBody>
      </p:sp>
    </p:spTree>
    <p:extLst>
      <p:ext uri="{BB962C8B-B14F-4D97-AF65-F5344CB8AC3E}">
        <p14:creationId xmlns:p14="http://schemas.microsoft.com/office/powerpoint/2010/main" xmlns="" val="6016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FAKULTE SUN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2835</TotalTime>
  <Words>2389</Words>
  <Application>Microsoft Office PowerPoint</Application>
  <PresentationFormat>Ekran Gösterisi (4:3)</PresentationFormat>
  <Paragraphs>552</Paragraphs>
  <Slides>32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FAKULTE SUNUM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1.5. BÖLÜMLER TARAFINDAN YAPILAN VE YAPILACAK OLAN FAALİYETLER </vt:lpstr>
      <vt:lpstr>Slayt 11</vt:lpstr>
      <vt:lpstr>Slayt 12</vt:lpstr>
      <vt:lpstr>Slayt 13</vt:lpstr>
      <vt:lpstr>Slayt 14</vt:lpstr>
      <vt:lpstr> 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Gazeteci_kg</dc:creator>
  <cp:lastModifiedBy>ilef_1</cp:lastModifiedBy>
  <cp:revision>293</cp:revision>
  <cp:lastPrinted>2013-10-30T06:00:21Z</cp:lastPrinted>
  <dcterms:created xsi:type="dcterms:W3CDTF">2010-06-04T05:58:50Z</dcterms:created>
  <dcterms:modified xsi:type="dcterms:W3CDTF">2014-09-25T14:35:43Z</dcterms:modified>
</cp:coreProperties>
</file>